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0" r:id="rId4"/>
    <p:sldId id="263" r:id="rId5"/>
    <p:sldId id="265" r:id="rId6"/>
    <p:sldId id="266" r:id="rId7"/>
    <p:sldId id="267" r:id="rId8"/>
    <p:sldId id="268" r:id="rId9"/>
    <p:sldId id="269" r:id="rId10"/>
    <p:sldId id="280" r:id="rId11"/>
    <p:sldId id="270" r:id="rId12"/>
    <p:sldId id="271" r:id="rId13"/>
    <p:sldId id="272" r:id="rId14"/>
    <p:sldId id="273" r:id="rId15"/>
    <p:sldId id="275" r:id="rId16"/>
    <p:sldId id="276" r:id="rId17"/>
    <p:sldId id="277" r:id="rId18"/>
    <p:sldId id="278" r:id="rId19"/>
    <p:sldId id="281" r:id="rId20"/>
    <p:sldId id="279" r:id="rId21"/>
  </p:sldIdLst>
  <p:sldSz cx="9144000" cy="6858000" type="screen4x3"/>
  <p:notesSz cx="6858000" cy="9144000"/>
  <p:defaultTextStyle>
    <a:defPPr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A6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1356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3B8B-56A3-564D-8B82-67B51ECBF2A0}" type="datetimeFigureOut">
              <a:rPr lang="pt-BR" smtClean="0"/>
              <a:pPr/>
              <a:t>08/05/2017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18DE-8E4B-C048-843C-CE0C8B98B0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3B8B-56A3-564D-8B82-67B51ECBF2A0}" type="datetimeFigureOut">
              <a:rPr lang="pt-BR" smtClean="0"/>
              <a:pPr/>
              <a:t>08/05/2017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18DE-8E4B-C048-843C-CE0C8B98B0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3B8B-56A3-564D-8B82-67B51ECBF2A0}" type="datetimeFigureOut">
              <a:rPr lang="pt-BR" smtClean="0"/>
              <a:pPr/>
              <a:t>08/05/2017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18DE-8E4B-C048-843C-CE0C8B98B0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3B8B-56A3-564D-8B82-67B51ECBF2A0}" type="datetimeFigureOut">
              <a:rPr lang="pt-BR" smtClean="0"/>
              <a:pPr/>
              <a:t>08/05/2017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18DE-8E4B-C048-843C-CE0C8B98B0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3B8B-56A3-564D-8B82-67B51ECBF2A0}" type="datetimeFigureOut">
              <a:rPr lang="pt-BR" smtClean="0"/>
              <a:pPr/>
              <a:t>08/05/2017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18DE-8E4B-C048-843C-CE0C8B98B0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3B8B-56A3-564D-8B82-67B51ECBF2A0}" type="datetimeFigureOut">
              <a:rPr lang="pt-BR" smtClean="0"/>
              <a:pPr/>
              <a:t>08/05/2017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18DE-8E4B-C048-843C-CE0C8B98B0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3B8B-56A3-564D-8B82-67B51ECBF2A0}" type="datetimeFigureOut">
              <a:rPr lang="pt-BR" smtClean="0"/>
              <a:pPr/>
              <a:t>08/05/2017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18DE-8E4B-C048-843C-CE0C8B98B0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3B8B-56A3-564D-8B82-67B51ECBF2A0}" type="datetimeFigureOut">
              <a:rPr lang="pt-BR" smtClean="0"/>
              <a:pPr/>
              <a:t>08/05/2017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18DE-8E4B-C048-843C-CE0C8B98B0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3B8B-56A3-564D-8B82-67B51ECBF2A0}" type="datetimeFigureOut">
              <a:rPr lang="pt-BR" smtClean="0"/>
              <a:pPr/>
              <a:t>08/05/2017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18DE-8E4B-C048-843C-CE0C8B98B0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3B8B-56A3-564D-8B82-67B51ECBF2A0}" type="datetimeFigureOut">
              <a:rPr lang="pt-BR" smtClean="0"/>
              <a:pPr/>
              <a:t>08/05/2017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18DE-8E4B-C048-843C-CE0C8B98B0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3B8B-56A3-564D-8B82-67B51ECBF2A0}" type="datetimeFigureOut">
              <a:rPr lang="pt-BR" smtClean="0"/>
              <a:pPr/>
              <a:t>08/05/2017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18DE-8E4B-C048-843C-CE0C8B98B0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03B8B-56A3-564D-8B82-67B51ECBF2A0}" type="datetimeFigureOut">
              <a:rPr lang="pt-BR" smtClean="0"/>
              <a:pPr/>
              <a:t>08/05/2017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A18DE-8E4B-C048-843C-CE0C8B98B0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Jorge\_EXTRA\Estudo Imediato\livro\Edicao 2\3D_capa_ed2_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58018"/>
            <a:ext cx="4464496" cy="544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3707905" y="2616628"/>
            <a:ext cx="5090856" cy="2575249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pt-BR" sz="3600" b="1" smtClean="0">
                <a:solidFill>
                  <a:schemeClr val="bg1"/>
                </a:solidFill>
                <a:cs typeface="Arial" panose="020B0604020202020204" pitchFamily="34" charset="0"/>
              </a:rPr>
              <a:t>PEQUENAS DICAS</a:t>
            </a:r>
            <a:br>
              <a:rPr lang="pt-BR" sz="3600" b="1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pt-BR" sz="3600" b="1" smtClean="0">
                <a:solidFill>
                  <a:schemeClr val="bg1"/>
                </a:solidFill>
                <a:cs typeface="Arial" panose="020B0604020202020204" pitchFamily="34" charset="0"/>
              </a:rPr>
              <a:t>PARA EVITAR </a:t>
            </a:r>
            <a:br>
              <a:rPr lang="pt-BR" sz="3600" b="1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pt-BR" sz="3600" b="1" smtClean="0">
                <a:solidFill>
                  <a:schemeClr val="bg1"/>
                </a:solidFill>
                <a:cs typeface="Arial" panose="020B0604020202020204" pitchFamily="34" charset="0"/>
              </a:rPr>
              <a:t>GRANDES </a:t>
            </a:r>
            <a:br>
              <a:rPr lang="pt-BR" sz="3600" b="1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pt-BR" sz="3600" b="1" smtClean="0">
                <a:solidFill>
                  <a:schemeClr val="bg1"/>
                </a:solidFill>
                <a:cs typeface="Arial" panose="020B0604020202020204" pitchFamily="34" charset="0"/>
              </a:rPr>
              <a:t>CONDENAÇÕES</a:t>
            </a:r>
            <a:endParaRPr lang="pt-BR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72459" y="6208567"/>
            <a:ext cx="1069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CNJ</a:t>
            </a:r>
            <a:endParaRPr lang="pt-BR" sz="1600" dirty="0"/>
          </a:p>
        </p:txBody>
      </p:sp>
      <p:pic>
        <p:nvPicPr>
          <p:cNvPr id="3074" name="Picture 2" descr="F:\Jorge\_EXTRA\Estudo Imediato\Materiais\Apresentacoes\Marlos\recorrebilidad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480720" cy="298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Jorge\_EXTRA\Estudo Imediato\Materiais\Apresentacoes\Marlos\casosnov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382" y="3983236"/>
            <a:ext cx="4137881" cy="250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ta para a direita 5"/>
          <p:cNvSpPr/>
          <p:nvPr/>
        </p:nvSpPr>
        <p:spPr>
          <a:xfrm rot="12498490">
            <a:off x="7419210" y="2175425"/>
            <a:ext cx="696585" cy="339724"/>
          </a:xfrm>
          <a:prstGeom prst="rightArrow">
            <a:avLst>
              <a:gd name="adj1" fmla="val 50000"/>
              <a:gd name="adj2" fmla="val 69253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/>
          <p:cNvSpPr/>
          <p:nvPr/>
        </p:nvSpPr>
        <p:spPr>
          <a:xfrm rot="10273779">
            <a:off x="5443294" y="5928391"/>
            <a:ext cx="696585" cy="339724"/>
          </a:xfrm>
          <a:prstGeom prst="rightArrow">
            <a:avLst>
              <a:gd name="adj1" fmla="val 50000"/>
              <a:gd name="adj2" fmla="val 69253"/>
            </a:avLst>
          </a:prstGeom>
          <a:solidFill>
            <a:srgbClr val="DCA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7956376" y="2564904"/>
            <a:ext cx="782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</a:rPr>
              <a:t>52,8%</a:t>
            </a:r>
            <a:endParaRPr lang="pt-B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163491" y="583923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DCA61E"/>
                </a:solidFill>
              </a:rPr>
              <a:t>4.058.447</a:t>
            </a:r>
            <a:endParaRPr lang="pt-BR" b="1" dirty="0">
              <a:solidFill>
                <a:srgbClr val="DCA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73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Jorge\_EXTRA\Estudo Imediato\Materiais\Apresentacoes\Marlos\casosdemandado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" y="1218317"/>
            <a:ext cx="8981391" cy="526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ta para a direita 10"/>
          <p:cNvSpPr/>
          <p:nvPr/>
        </p:nvSpPr>
        <p:spPr>
          <a:xfrm rot="900000">
            <a:off x="556179" y="1820212"/>
            <a:ext cx="486785" cy="235074"/>
          </a:xfrm>
          <a:prstGeom prst="rightArrow">
            <a:avLst>
              <a:gd name="adj1" fmla="val 34844"/>
              <a:gd name="adj2" fmla="val 12192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eta para a direita 30"/>
          <p:cNvSpPr/>
          <p:nvPr/>
        </p:nvSpPr>
        <p:spPr>
          <a:xfrm rot="900000">
            <a:off x="556179" y="3154456"/>
            <a:ext cx="486785" cy="235074"/>
          </a:xfrm>
          <a:prstGeom prst="rightArrow">
            <a:avLst>
              <a:gd name="adj1" fmla="val 34844"/>
              <a:gd name="adj2" fmla="val 12192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Seta para a direita 31"/>
          <p:cNvSpPr/>
          <p:nvPr/>
        </p:nvSpPr>
        <p:spPr>
          <a:xfrm rot="900000">
            <a:off x="542823" y="3799360"/>
            <a:ext cx="486785" cy="235074"/>
          </a:xfrm>
          <a:prstGeom prst="rightArrow">
            <a:avLst>
              <a:gd name="adj1" fmla="val 34844"/>
              <a:gd name="adj2" fmla="val 12192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Seta para a direita 32"/>
          <p:cNvSpPr/>
          <p:nvPr/>
        </p:nvSpPr>
        <p:spPr>
          <a:xfrm rot="900000">
            <a:off x="537129" y="4053484"/>
            <a:ext cx="486785" cy="235074"/>
          </a:xfrm>
          <a:prstGeom prst="rightArrow">
            <a:avLst>
              <a:gd name="adj1" fmla="val 34844"/>
              <a:gd name="adj2" fmla="val 12192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Seta para a direita 33"/>
          <p:cNvSpPr/>
          <p:nvPr/>
        </p:nvSpPr>
        <p:spPr>
          <a:xfrm rot="900000">
            <a:off x="556179" y="4479175"/>
            <a:ext cx="486785" cy="235074"/>
          </a:xfrm>
          <a:prstGeom prst="rightArrow">
            <a:avLst>
              <a:gd name="adj1" fmla="val 34844"/>
              <a:gd name="adj2" fmla="val 12192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Seta para a direita 34"/>
          <p:cNvSpPr/>
          <p:nvPr/>
        </p:nvSpPr>
        <p:spPr>
          <a:xfrm rot="900000">
            <a:off x="556178" y="4721281"/>
            <a:ext cx="486785" cy="235074"/>
          </a:xfrm>
          <a:prstGeom prst="rightArrow">
            <a:avLst>
              <a:gd name="adj1" fmla="val 34844"/>
              <a:gd name="adj2" fmla="val 12192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Seta para a direita 35"/>
          <p:cNvSpPr/>
          <p:nvPr/>
        </p:nvSpPr>
        <p:spPr>
          <a:xfrm rot="900000">
            <a:off x="556179" y="5142105"/>
            <a:ext cx="486785" cy="235074"/>
          </a:xfrm>
          <a:prstGeom prst="rightArrow">
            <a:avLst>
              <a:gd name="adj1" fmla="val 34844"/>
              <a:gd name="adj2" fmla="val 12192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Seta para a direita 36"/>
          <p:cNvSpPr/>
          <p:nvPr/>
        </p:nvSpPr>
        <p:spPr>
          <a:xfrm rot="900000">
            <a:off x="556179" y="5602728"/>
            <a:ext cx="486785" cy="235074"/>
          </a:xfrm>
          <a:prstGeom prst="rightArrow">
            <a:avLst>
              <a:gd name="adj1" fmla="val 34844"/>
              <a:gd name="adj2" fmla="val 121928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/>
          <p:cNvSpPr txBox="1"/>
          <p:nvPr/>
        </p:nvSpPr>
        <p:spPr>
          <a:xfrm>
            <a:off x="8244408" y="4087530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</a:rPr>
              <a:t>1.000%</a:t>
            </a:r>
            <a:endParaRPr lang="pt-B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Colchete direito 1"/>
          <p:cNvSpPr/>
          <p:nvPr/>
        </p:nvSpPr>
        <p:spPr>
          <a:xfrm>
            <a:off x="8172400" y="1937749"/>
            <a:ext cx="72008" cy="4299563"/>
          </a:xfrm>
          <a:prstGeom prst="rightBracke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Colchete direito 38"/>
          <p:cNvSpPr/>
          <p:nvPr/>
        </p:nvSpPr>
        <p:spPr>
          <a:xfrm>
            <a:off x="8352447" y="1943643"/>
            <a:ext cx="72008" cy="333230"/>
          </a:xfrm>
          <a:prstGeom prst="rightBracke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/>
          <p:cNvSpPr txBox="1"/>
          <p:nvPr/>
        </p:nvSpPr>
        <p:spPr>
          <a:xfrm>
            <a:off x="8426141" y="1929610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</a:rPr>
              <a:t>155%</a:t>
            </a:r>
            <a:endParaRPr lang="pt-BR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94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/>
          <p:cNvCxnSpPr/>
          <p:nvPr/>
        </p:nvCxnSpPr>
        <p:spPr>
          <a:xfrm>
            <a:off x="683568" y="1916832"/>
            <a:ext cx="77768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0" y="141277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HOSTILIDADE AO EMPREENDEDOR</a:t>
            </a:r>
            <a:endParaRPr lang="pt-BR" sz="2800" b="1" dirty="0"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11560" y="2767568"/>
            <a:ext cx="8352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- Legislação </a:t>
            </a:r>
            <a:r>
              <a:rPr lang="pt-BR" sz="2400" dirty="0"/>
              <a:t>(</a:t>
            </a:r>
            <a:r>
              <a:rPr lang="pt-BR" sz="2400" dirty="0" smtClean="0"/>
              <a:t>Ameaça/Oportunidade</a:t>
            </a:r>
            <a:r>
              <a:rPr lang="pt-BR" sz="2400" dirty="0"/>
              <a:t>)</a:t>
            </a:r>
          </a:p>
          <a:p>
            <a:endParaRPr lang="pt-BR" sz="2400" b="1" dirty="0"/>
          </a:p>
          <a:p>
            <a:r>
              <a:rPr lang="pt-BR" sz="2400" b="1" dirty="0" smtClean="0"/>
              <a:t>- Insegurança </a:t>
            </a:r>
            <a:r>
              <a:rPr lang="pt-BR" sz="2400" b="1" dirty="0"/>
              <a:t>Jurídica </a:t>
            </a:r>
            <a:r>
              <a:rPr lang="pt-BR" sz="2400" dirty="0"/>
              <a:t>(Casos Iguais e Indisciplina Judiciária)</a:t>
            </a:r>
          </a:p>
          <a:p>
            <a:endParaRPr lang="pt-BR" sz="2400" b="1" dirty="0"/>
          </a:p>
          <a:p>
            <a:r>
              <a:rPr lang="pt-BR" sz="2400" b="1" dirty="0" smtClean="0"/>
              <a:t>- Medidas </a:t>
            </a:r>
            <a:r>
              <a:rPr lang="pt-BR" sz="2400" b="1" dirty="0"/>
              <a:t>Extremas</a:t>
            </a:r>
          </a:p>
          <a:p>
            <a:endParaRPr lang="pt-BR" sz="2400" b="1" dirty="0"/>
          </a:p>
          <a:p>
            <a:r>
              <a:rPr lang="pt-BR" sz="2400" b="1" dirty="0" smtClean="0"/>
              <a:t>- Medidas </a:t>
            </a:r>
            <a:r>
              <a:rPr lang="pt-BR" sz="2400" b="1" dirty="0"/>
              <a:t>Populistas</a:t>
            </a:r>
          </a:p>
        </p:txBody>
      </p:sp>
    </p:spTree>
    <p:extLst>
      <p:ext uri="{BB962C8B-B14F-4D97-AF65-F5344CB8AC3E}">
        <p14:creationId xmlns:p14="http://schemas.microsoft.com/office/powerpoint/2010/main" val="211382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angulado 3"/>
          <p:cNvCxnSpPr/>
          <p:nvPr/>
        </p:nvCxnSpPr>
        <p:spPr>
          <a:xfrm>
            <a:off x="1732619" y="2337440"/>
            <a:ext cx="1172584" cy="73152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angulado 4"/>
          <p:cNvCxnSpPr/>
          <p:nvPr/>
        </p:nvCxnSpPr>
        <p:spPr>
          <a:xfrm flipV="1">
            <a:off x="1563663" y="3861996"/>
            <a:ext cx="1247888" cy="68848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angulado 5"/>
          <p:cNvCxnSpPr/>
          <p:nvPr/>
        </p:nvCxnSpPr>
        <p:spPr>
          <a:xfrm rot="10800000" flipV="1">
            <a:off x="6134218" y="2167520"/>
            <a:ext cx="914398" cy="71000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angulado 6"/>
          <p:cNvCxnSpPr/>
          <p:nvPr/>
        </p:nvCxnSpPr>
        <p:spPr>
          <a:xfrm rot="10800000" flipV="1">
            <a:off x="6148584" y="3802688"/>
            <a:ext cx="871688" cy="78694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206194" y="2152774"/>
            <a:ext cx="1577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/>
              <a:t>Por quê escrevi</a:t>
            </a:r>
            <a:r>
              <a:rPr lang="pt-BR" sz="1600" dirty="0" smtClean="0"/>
              <a:t>?</a:t>
            </a:r>
            <a:endParaRPr lang="pt-BR" sz="1600" dirty="0"/>
          </a:p>
        </p:txBody>
      </p:sp>
      <p:sp>
        <p:nvSpPr>
          <p:cNvPr id="9" name="Retângulo 8"/>
          <p:cNvSpPr/>
          <p:nvPr/>
        </p:nvSpPr>
        <p:spPr>
          <a:xfrm>
            <a:off x="375148" y="4365819"/>
            <a:ext cx="11924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/>
              <a:t>Para quem?</a:t>
            </a:r>
            <a:endParaRPr lang="pt-BR" sz="1600" b="1" dirty="0"/>
          </a:p>
        </p:txBody>
      </p:sp>
      <p:sp>
        <p:nvSpPr>
          <p:cNvPr id="10" name="Retângulo 9"/>
          <p:cNvSpPr/>
          <p:nvPr/>
        </p:nvSpPr>
        <p:spPr>
          <a:xfrm>
            <a:off x="7038468" y="1628800"/>
            <a:ext cx="20641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/>
              <a:t>Apresentação:</a:t>
            </a:r>
          </a:p>
          <a:p>
            <a:r>
              <a:rPr lang="pt-BR" sz="1600" b="1" dirty="0" smtClean="0"/>
              <a:t>Ministro Ives Gandra Martins</a:t>
            </a:r>
          </a:p>
          <a:p>
            <a:r>
              <a:rPr lang="pt-BR" sz="1600" dirty="0" smtClean="0"/>
              <a:t>Presidente do TST</a:t>
            </a:r>
            <a:endParaRPr lang="pt-BR" sz="16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993890" y="3140968"/>
            <a:ext cx="20784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Prefácio:</a:t>
            </a:r>
          </a:p>
          <a:p>
            <a:r>
              <a:rPr lang="pt-BR" sz="1600" b="1" dirty="0" smtClean="0"/>
              <a:t>Glauco </a:t>
            </a:r>
            <a:r>
              <a:rPr lang="pt-BR" sz="1600" b="1" dirty="0" err="1" smtClean="0"/>
              <a:t>Humai</a:t>
            </a:r>
            <a:endParaRPr lang="pt-BR" sz="1600" b="1" dirty="0" smtClean="0"/>
          </a:p>
          <a:p>
            <a:r>
              <a:rPr lang="pt-BR" sz="1600" dirty="0" smtClean="0"/>
              <a:t>Presidente da </a:t>
            </a:r>
            <a:r>
              <a:rPr lang="pt-BR" sz="1600" dirty="0" err="1" smtClean="0"/>
              <a:t>Assoc</a:t>
            </a:r>
            <a:endParaRPr lang="pt-BR" sz="1600" dirty="0" smtClean="0"/>
          </a:p>
          <a:p>
            <a:r>
              <a:rPr lang="pt-BR" sz="1600" dirty="0" smtClean="0"/>
              <a:t>Brasileira de Shopping</a:t>
            </a:r>
          </a:p>
          <a:p>
            <a:r>
              <a:rPr lang="pt-BR" sz="1600" dirty="0" smtClean="0"/>
              <a:t>Centers</a:t>
            </a:r>
            <a:endParaRPr lang="pt-BR" sz="1600" dirty="0"/>
          </a:p>
        </p:txBody>
      </p:sp>
      <p:cxnSp>
        <p:nvCxnSpPr>
          <p:cNvPr id="12" name="Conector de seta reta 11"/>
          <p:cNvCxnSpPr/>
          <p:nvPr/>
        </p:nvCxnSpPr>
        <p:spPr>
          <a:xfrm flipV="1">
            <a:off x="1999638" y="6121538"/>
            <a:ext cx="876873" cy="10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158381" y="5798372"/>
            <a:ext cx="1893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Exemplos, Modelos,</a:t>
            </a:r>
          </a:p>
          <a:p>
            <a:pPr algn="ctr"/>
            <a:r>
              <a:rPr lang="pt-BR" sz="1600" b="1" dirty="0" smtClean="0"/>
              <a:t>Sem “</a:t>
            </a:r>
            <a:r>
              <a:rPr lang="pt-BR" sz="1600" b="1" dirty="0" err="1" smtClean="0"/>
              <a:t>Juridiquês</a:t>
            </a:r>
            <a:r>
              <a:rPr lang="pt-BR" sz="1600" b="1" dirty="0" smtClean="0"/>
              <a:t>”</a:t>
            </a:r>
            <a:endParaRPr lang="pt-BR" sz="1600" b="1" dirty="0"/>
          </a:p>
        </p:txBody>
      </p:sp>
      <p:cxnSp>
        <p:nvCxnSpPr>
          <p:cNvPr id="14" name="Conector de seta reta 13"/>
          <p:cNvCxnSpPr/>
          <p:nvPr/>
        </p:nvCxnSpPr>
        <p:spPr>
          <a:xfrm flipH="1">
            <a:off x="6148583" y="5167950"/>
            <a:ext cx="6828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F:\Jorge\_EXTRA\Estudo Imediato\livro\Edicao 2\2D_capa_ed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528" y="1227590"/>
            <a:ext cx="3096344" cy="530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6855451" y="4941168"/>
            <a:ext cx="2301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5º livro mais vendido no </a:t>
            </a:r>
          </a:p>
          <a:p>
            <a:pPr algn="ctr"/>
            <a:r>
              <a:rPr lang="pt-BR" sz="1600" b="1" dirty="0" smtClean="0"/>
              <a:t>Brasil (ADM/NEG)</a:t>
            </a:r>
          </a:p>
          <a:p>
            <a:pPr algn="ctr"/>
            <a:r>
              <a:rPr lang="pt-BR" sz="1600" dirty="0" smtClean="0"/>
              <a:t>Vantagem Competitiva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8537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899592" y="3050957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ONDE AS EMPRESAS MAIS SOFREM CONDENAÇÕES NA JUSTIÇA DO TRABALHO?</a:t>
            </a:r>
            <a:endParaRPr lang="pt-BR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91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/>
          <p:cNvCxnSpPr/>
          <p:nvPr/>
        </p:nvCxnSpPr>
        <p:spPr>
          <a:xfrm>
            <a:off x="683568" y="1916832"/>
            <a:ext cx="77768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0" y="141277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ERROS MAIS FREQUENTES:</a:t>
            </a:r>
            <a:endParaRPr lang="pt-BR" sz="2800" b="1" dirty="0"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83812" y="2204864"/>
            <a:ext cx="77766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Contrato de Experiência (inclusive gravidez)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Momento da Contratação – Contrato de Trabalho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Horas Extras, sistemas de compensação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Intervalo intrajornada – supressão, uso de rádio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Acúmulo de Função/Desvio de Função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Trabalho Externo – Horas Extras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Função de Confiança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Permitir Apelidos, chamar atenção em público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Não discriminar com detalhes o EPI entregue</a:t>
            </a:r>
          </a:p>
        </p:txBody>
      </p:sp>
    </p:spTree>
    <p:extLst>
      <p:ext uri="{BB962C8B-B14F-4D97-AF65-F5344CB8AC3E}">
        <p14:creationId xmlns:p14="http://schemas.microsoft.com/office/powerpoint/2010/main" val="428944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/>
          <p:cNvCxnSpPr/>
          <p:nvPr/>
        </p:nvCxnSpPr>
        <p:spPr>
          <a:xfrm>
            <a:off x="683568" y="1916832"/>
            <a:ext cx="77768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0" y="141277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DÚVIDAS MAIS FREQUENTES:</a:t>
            </a:r>
            <a:endParaRPr lang="pt-BR" sz="2800" b="1" dirty="0"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83812" y="2132856"/>
            <a:ext cx="77766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Qual punição aplicar?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Descontar danos?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Qual a validade e alcance do BACEN JUD?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Realmente não respondo pela empresa depois de 2 anos do desligamento?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Posso revistar empregados?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Responsabilidade por terceirizados;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Posso reduzir salários?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Qual a penalidade para pagamento de salário atrasado?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Quais os limites das Convenções Coletivas?</a:t>
            </a:r>
          </a:p>
        </p:txBody>
      </p:sp>
    </p:spTree>
    <p:extLst>
      <p:ext uri="{BB962C8B-B14F-4D97-AF65-F5344CB8AC3E}">
        <p14:creationId xmlns:p14="http://schemas.microsoft.com/office/powerpoint/2010/main" val="370718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619672" y="3409836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ROUBOS NO AMBIENTE DE TRABALHO</a:t>
            </a:r>
            <a:endParaRPr lang="pt-BR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919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75656" y="2564904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NEGOCIADO </a:t>
            </a:r>
            <a:r>
              <a:rPr lang="en-US" sz="2400" dirty="0" err="1" smtClean="0"/>
              <a:t>prestigiado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relação</a:t>
            </a:r>
            <a:r>
              <a:rPr lang="en-US" sz="2400" dirty="0" smtClean="0"/>
              <a:t> </a:t>
            </a:r>
            <a:r>
              <a:rPr lang="pt-BR" sz="2400" dirty="0" smtClean="0"/>
              <a:t>ao LEGISLADO</a:t>
            </a:r>
            <a:endParaRPr lang="pt-BR" sz="2400" dirty="0">
              <a:latin typeface="+mj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475656" y="3183359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TERCEIRIZAÇÃO : Inclusive ATIVIDADE PRINCIPAL</a:t>
            </a:r>
            <a:endParaRPr lang="pt-BR" sz="2400" dirty="0">
              <a:latin typeface="+mj-lt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75656" y="3789205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DANOS MORAIS – Parametrização</a:t>
            </a:r>
            <a:endParaRPr lang="pt-BR" sz="2400" dirty="0">
              <a:latin typeface="+mj-lt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475656" y="4407495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TESTEMUNHA – Multa em dinheiro</a:t>
            </a:r>
            <a:endParaRPr lang="pt-BR" sz="2400" dirty="0"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475656" y="5013176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HONORÁRIOS DE SUCUMBÊNCIA</a:t>
            </a:r>
            <a:endParaRPr lang="pt-BR" sz="2400" dirty="0">
              <a:latin typeface="+mj-lt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475656" y="5631631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BANCO DE HORAS por acordo individual</a:t>
            </a:r>
            <a:endParaRPr lang="pt-BR" sz="2400" dirty="0">
              <a:latin typeface="+mj-lt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1331640" y="2636911"/>
            <a:ext cx="72008" cy="317649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1331640" y="3255366"/>
            <a:ext cx="72008" cy="317649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1331640" y="3873821"/>
            <a:ext cx="72008" cy="317649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1331640" y="4492276"/>
            <a:ext cx="72008" cy="317649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1331640" y="5110731"/>
            <a:ext cx="72008" cy="317649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1331640" y="5729186"/>
            <a:ext cx="72008" cy="317649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467544" y="1556792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O QUE ESPERAR DA REFORMA TRABALHISTA?</a:t>
            </a:r>
            <a:endParaRPr lang="pt-BR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227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1556792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O QUE ESPERAR DA REFORMA TRABALHISTA?</a:t>
            </a:r>
            <a:endParaRPr lang="pt-BR" sz="3200" b="1" dirty="0">
              <a:latin typeface="+mj-lt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547664" y="2564904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JURISDIÇÃO VOLUNTÁRIA</a:t>
            </a:r>
            <a:endParaRPr lang="pt-BR" sz="2400" dirty="0">
              <a:latin typeface="+mj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547664" y="3183359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Conceito de SALÁRIO – Revolução da Meritocracia</a:t>
            </a:r>
            <a:endParaRPr lang="pt-BR" sz="2400" dirty="0">
              <a:latin typeface="+mj-lt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547664" y="3789205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MICROEMPRESAS – Depósito recursal</a:t>
            </a:r>
            <a:endParaRPr lang="pt-BR" sz="2400" dirty="0">
              <a:latin typeface="+mj-lt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547664" y="4407495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HORAS </a:t>
            </a:r>
            <a:r>
              <a:rPr lang="pt-BR" sz="2400" i="1" dirty="0" smtClean="0"/>
              <a:t>IN ITINERE</a:t>
            </a:r>
            <a:endParaRPr lang="pt-BR" sz="2400" i="1" dirty="0"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547664" y="5013176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Fim da HOMOLOGAÇÃO do TRCT</a:t>
            </a:r>
            <a:endParaRPr lang="pt-BR" sz="2400" dirty="0">
              <a:latin typeface="+mj-lt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547664" y="5631631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GESTANTE e Ambiente Insalubre</a:t>
            </a:r>
            <a:endParaRPr lang="pt-BR" sz="2400" dirty="0"/>
          </a:p>
        </p:txBody>
      </p:sp>
      <p:sp>
        <p:nvSpPr>
          <p:cNvPr id="16" name="Retângulo 15"/>
          <p:cNvSpPr/>
          <p:nvPr/>
        </p:nvSpPr>
        <p:spPr>
          <a:xfrm>
            <a:off x="1403648" y="2636911"/>
            <a:ext cx="72008" cy="317649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1403648" y="3255366"/>
            <a:ext cx="72008" cy="317649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1403648" y="3873821"/>
            <a:ext cx="72008" cy="317649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1403648" y="4492276"/>
            <a:ext cx="72008" cy="317649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1403648" y="5110731"/>
            <a:ext cx="72008" cy="317649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1403648" y="5729186"/>
            <a:ext cx="72008" cy="317649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75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/>
          <p:cNvCxnSpPr/>
          <p:nvPr/>
        </p:nvCxnSpPr>
        <p:spPr>
          <a:xfrm>
            <a:off x="683568" y="1916832"/>
            <a:ext cx="777686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0" y="141277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O DESAFIO DA ADMINISTRAÇÃO PÚBLICA NO BRASIL</a:t>
            </a:r>
            <a:endParaRPr lang="pt-BR" sz="2800" b="1" dirty="0"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83568" y="2780928"/>
            <a:ext cx="77768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pt-BR" sz="2800" dirty="0" smtClean="0"/>
              <a:t> </a:t>
            </a:r>
            <a:r>
              <a:rPr lang="pt-BR" sz="2800" dirty="0" smtClean="0"/>
              <a:t>Planejar</a:t>
            </a:r>
          </a:p>
          <a:p>
            <a:endParaRPr lang="pt-BR" sz="2800" dirty="0"/>
          </a:p>
          <a:p>
            <a:pPr>
              <a:buFontTx/>
              <a:buChar char="-"/>
            </a:pPr>
            <a:r>
              <a:rPr lang="pt-BR" sz="2800" dirty="0" smtClean="0"/>
              <a:t> Traçar </a:t>
            </a:r>
            <a:r>
              <a:rPr lang="pt-BR" sz="2800" dirty="0"/>
              <a:t>objetivos e metas</a:t>
            </a:r>
          </a:p>
          <a:p>
            <a:endParaRPr lang="pt-BR" sz="2800" dirty="0" smtClean="0"/>
          </a:p>
          <a:p>
            <a:r>
              <a:rPr lang="pt-BR" sz="2800" dirty="0" smtClean="0"/>
              <a:t>- </a:t>
            </a:r>
            <a:r>
              <a:rPr lang="pt-BR" sz="2800" dirty="0" smtClean="0"/>
              <a:t>Focar </a:t>
            </a:r>
            <a:r>
              <a:rPr lang="pt-BR" sz="2800" dirty="0"/>
              <a:t>em resultados </a:t>
            </a:r>
          </a:p>
        </p:txBody>
      </p:sp>
    </p:spTree>
    <p:extLst>
      <p:ext uri="{BB962C8B-B14F-4D97-AF65-F5344CB8AC3E}">
        <p14:creationId xmlns:p14="http://schemas.microsoft.com/office/powerpoint/2010/main" val="135038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Jorge\_EXTRA\Estudo Imediato\livro\Edicao 2\3D_capa_ed2_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58018"/>
            <a:ext cx="4464496" cy="544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779533" y="2420888"/>
            <a:ext cx="367240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ESPAÇO ABERTO PARA PERGUNTAS</a:t>
            </a:r>
          </a:p>
          <a:p>
            <a:endParaRPr lang="pt-BR" sz="2800" b="1" dirty="0">
              <a:latin typeface="+mj-lt"/>
            </a:endParaRPr>
          </a:p>
          <a:p>
            <a:endParaRPr lang="pt-BR" sz="2800" b="1" dirty="0" smtClean="0">
              <a:latin typeface="+mj-lt"/>
            </a:endParaRPr>
          </a:p>
          <a:p>
            <a:r>
              <a:rPr lang="pt-BR" sz="2000" b="1" dirty="0" smtClean="0">
                <a:latin typeface="+mj-lt"/>
              </a:rPr>
              <a:t>Contato para livros ou palestras: </a:t>
            </a:r>
          </a:p>
          <a:p>
            <a:r>
              <a:rPr lang="pt-BR" sz="2000" b="1" dirty="0" smtClean="0">
                <a:latin typeface="+mj-lt"/>
              </a:rPr>
              <a:t>jorge@estudoimediato.com</a:t>
            </a:r>
          </a:p>
          <a:p>
            <a:endParaRPr lang="pt-BR" sz="2000" b="1" dirty="0" smtClean="0">
              <a:latin typeface="+mj-lt"/>
            </a:endParaRPr>
          </a:p>
          <a:p>
            <a:r>
              <a:rPr lang="pt-BR" sz="2000" b="1" dirty="0" smtClean="0">
                <a:latin typeface="+mj-lt"/>
              </a:rPr>
              <a:t>Loja virtual: www.estudoimediato.com</a:t>
            </a:r>
            <a:endParaRPr lang="pt-BR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376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/>
          <p:cNvCxnSpPr/>
          <p:nvPr/>
        </p:nvCxnSpPr>
        <p:spPr>
          <a:xfrm>
            <a:off x="683568" y="1916832"/>
            <a:ext cx="77768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0" y="141277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PROGRAMA ESPAÇO LIVRE - AEROPORTOS</a:t>
            </a:r>
            <a:endParaRPr lang="pt-BR" sz="2800" b="1" dirty="0">
              <a:latin typeface="+mj-lt"/>
            </a:endParaRPr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275" y="2199112"/>
            <a:ext cx="1626218" cy="2563991"/>
          </a:xfrm>
          <a:prstGeom prst="rect">
            <a:avLst/>
          </a:prstGeom>
        </p:spPr>
      </p:pic>
      <p:pic>
        <p:nvPicPr>
          <p:cNvPr id="6" name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115" y="2271120"/>
            <a:ext cx="4210878" cy="2402632"/>
          </a:xfrm>
          <a:prstGeom prst="rect">
            <a:avLst/>
          </a:prstGeom>
        </p:spPr>
      </p:pic>
      <p:pic>
        <p:nvPicPr>
          <p:cNvPr id="9" name="Espaço Reservado para 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7" b="6757"/>
          <a:stretch>
            <a:fillRect/>
          </a:stretch>
        </p:blipFill>
        <p:spPr>
          <a:xfrm>
            <a:off x="1838878" y="4763103"/>
            <a:ext cx="2592288" cy="1605875"/>
          </a:xfrm>
          <a:prstGeom prst="rect">
            <a:avLst/>
          </a:prstGeom>
        </p:spPr>
      </p:pic>
      <p:pic>
        <p:nvPicPr>
          <p:cNvPr id="10" name="Espaço Reservado para 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7" b="6757"/>
          <a:stretch>
            <a:fillRect/>
          </a:stretch>
        </p:blipFill>
        <p:spPr>
          <a:xfrm>
            <a:off x="4897627" y="4763103"/>
            <a:ext cx="2695366" cy="16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8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Documents and Settings\rafaelrd\Meus documentos\Reunião Administradores 2010 PG\pat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700808"/>
            <a:ext cx="5400600" cy="3600400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683568" y="5343599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7.000 veículos apreendidos  –  Foz </a:t>
            </a:r>
            <a:r>
              <a:rPr lang="pt-BR" sz="2400" dirty="0" smtClean="0"/>
              <a:t>/ PR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57904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72272"/>
            <a:ext cx="8136903" cy="4577008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1306752" y="2828709"/>
            <a:ext cx="3361844" cy="73274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/>
          <p:cNvSpPr/>
          <p:nvPr/>
        </p:nvSpPr>
        <p:spPr>
          <a:xfrm rot="9392606">
            <a:off x="4391292" y="2583286"/>
            <a:ext cx="891210" cy="362464"/>
          </a:xfrm>
          <a:prstGeom prst="rightArrow">
            <a:avLst>
              <a:gd name="adj1" fmla="val 50000"/>
              <a:gd name="adj2" fmla="val 69253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462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8" y="1372273"/>
            <a:ext cx="8136902" cy="4577008"/>
          </a:xfrm>
          <a:prstGeom prst="rect">
            <a:avLst/>
          </a:prstGeom>
        </p:spPr>
      </p:pic>
      <p:sp>
        <p:nvSpPr>
          <p:cNvPr id="12" name="Elipse 11"/>
          <p:cNvSpPr/>
          <p:nvPr/>
        </p:nvSpPr>
        <p:spPr>
          <a:xfrm>
            <a:off x="395536" y="2997218"/>
            <a:ext cx="3361844" cy="73274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direita 12"/>
          <p:cNvSpPr/>
          <p:nvPr/>
        </p:nvSpPr>
        <p:spPr>
          <a:xfrm rot="9392606">
            <a:off x="3480076" y="2751795"/>
            <a:ext cx="891210" cy="362464"/>
          </a:xfrm>
          <a:prstGeom prst="rightArrow">
            <a:avLst>
              <a:gd name="adj1" fmla="val 50000"/>
              <a:gd name="adj2" fmla="val 69253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46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/>
          <p:cNvCxnSpPr/>
          <p:nvPr/>
        </p:nvCxnSpPr>
        <p:spPr>
          <a:xfrm>
            <a:off x="683568" y="1916832"/>
            <a:ext cx="77768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0" y="141277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REALIDADE BRASILEIRA</a:t>
            </a:r>
            <a:endParaRPr lang="pt-BR" sz="2800" b="1" dirty="0"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11560" y="2695560"/>
            <a:ext cx="8352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- 73,9 milhões </a:t>
            </a:r>
            <a:r>
              <a:rPr lang="pt-BR" sz="2400" b="1" dirty="0"/>
              <a:t>de processos: 01 para cada brasileiro adulto</a:t>
            </a:r>
          </a:p>
          <a:p>
            <a:endParaRPr lang="pt-BR" sz="2400" b="1" dirty="0"/>
          </a:p>
          <a:p>
            <a:r>
              <a:rPr lang="pt-BR" sz="2400" b="1" dirty="0" smtClean="0"/>
              <a:t>- 4 </a:t>
            </a:r>
            <a:r>
              <a:rPr lang="pt-BR" sz="2400" b="1" dirty="0"/>
              <a:t>milhões </a:t>
            </a:r>
            <a:r>
              <a:rPr lang="pt-BR" sz="2400" b="1" dirty="0" smtClean="0"/>
              <a:t>de novas </a:t>
            </a:r>
            <a:r>
              <a:rPr lang="pt-BR" sz="2400" b="1" dirty="0"/>
              <a:t>ações trabalhistas no ano passado</a:t>
            </a:r>
          </a:p>
          <a:p>
            <a:endParaRPr lang="pt-BR" sz="2400" b="1" dirty="0"/>
          </a:p>
          <a:p>
            <a:r>
              <a:rPr lang="pt-BR" sz="2400" b="1" dirty="0" smtClean="0"/>
              <a:t>- 11 mil novas ações trabalhistas por dia</a:t>
            </a:r>
            <a:endParaRPr lang="pt-BR" sz="2400" b="1" dirty="0"/>
          </a:p>
          <a:p>
            <a:endParaRPr lang="pt-BR" sz="2400" b="1" dirty="0"/>
          </a:p>
          <a:p>
            <a:r>
              <a:rPr lang="pt-BR" sz="2400" b="1" dirty="0" smtClean="0"/>
              <a:t>- 12,3 </a:t>
            </a:r>
            <a:r>
              <a:rPr lang="pt-BR" sz="2400" b="1" dirty="0"/>
              <a:t>milhões </a:t>
            </a:r>
            <a:r>
              <a:rPr lang="pt-BR" sz="2400" b="1" dirty="0" smtClean="0"/>
              <a:t>de desempregados 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71376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Jorge\_EXTRA\Estudo Imediato\Materiais\Apresentacoes\Marlos\poderjudiciari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99742"/>
            <a:ext cx="7695500" cy="506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16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72459" y="6208567"/>
            <a:ext cx="1069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Fonte: CNJ</a:t>
            </a:r>
            <a:endParaRPr lang="pt-BR" sz="1600" dirty="0"/>
          </a:p>
        </p:txBody>
      </p:sp>
      <p:pic>
        <p:nvPicPr>
          <p:cNvPr id="2050" name="Picture 2" descr="F:\Jorge\_EXTRA\Estudo Imediato\Materiais\Apresentacoes\Marlos\congestionamen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09508"/>
            <a:ext cx="8820402" cy="469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89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</TotalTime>
  <Words>369</Words>
  <Application>Microsoft Office PowerPoint</Application>
  <PresentationFormat>Apresentação na tela (4:3)</PresentationFormat>
  <Paragraphs>89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Office Theme</vt:lpstr>
      <vt:lpstr>PEQUENAS DICAS PARA EVITAR  GRANDES  CONDENAÇÕES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xxxx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xxxxx</dc:creator>
  <cp:lastModifiedBy>User10</cp:lastModifiedBy>
  <cp:revision>26</cp:revision>
  <dcterms:created xsi:type="dcterms:W3CDTF">2016-05-11T14:10:37Z</dcterms:created>
  <dcterms:modified xsi:type="dcterms:W3CDTF">2017-05-08T21:16:03Z</dcterms:modified>
</cp:coreProperties>
</file>