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44" r:id="rId5"/>
    <p:sldMasterId id="2147483756" r:id="rId6"/>
  </p:sldMasterIdLst>
  <p:notesMasterIdLst>
    <p:notesMasterId r:id="rId35"/>
  </p:notesMasterIdLst>
  <p:sldIdLst>
    <p:sldId id="456" r:id="rId7"/>
    <p:sldId id="389" r:id="rId8"/>
    <p:sldId id="406" r:id="rId9"/>
    <p:sldId id="462" r:id="rId10"/>
    <p:sldId id="395" r:id="rId11"/>
    <p:sldId id="448" r:id="rId12"/>
    <p:sldId id="415" r:id="rId13"/>
    <p:sldId id="412" r:id="rId14"/>
    <p:sldId id="410" r:id="rId15"/>
    <p:sldId id="436" r:id="rId16"/>
    <p:sldId id="437" r:id="rId17"/>
    <p:sldId id="465" r:id="rId18"/>
    <p:sldId id="439" r:id="rId19"/>
    <p:sldId id="441" r:id="rId20"/>
    <p:sldId id="482" r:id="rId21"/>
    <p:sldId id="466" r:id="rId22"/>
    <p:sldId id="467" r:id="rId23"/>
    <p:sldId id="468" r:id="rId24"/>
    <p:sldId id="464" r:id="rId25"/>
    <p:sldId id="469" r:id="rId26"/>
    <p:sldId id="471" r:id="rId27"/>
    <p:sldId id="477" r:id="rId28"/>
    <p:sldId id="478" r:id="rId29"/>
    <p:sldId id="479" r:id="rId30"/>
    <p:sldId id="480" r:id="rId31"/>
    <p:sldId id="481" r:id="rId32"/>
    <p:sldId id="453" r:id="rId33"/>
    <p:sldId id="483"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A59"/>
    <a:srgbClr val="52A34D"/>
    <a:srgbClr val="DB2E3C"/>
    <a:srgbClr val="36AAC1"/>
    <a:srgbClr val="F3683B"/>
    <a:srgbClr val="FAAE3A"/>
    <a:srgbClr val="42B968"/>
    <a:srgbClr val="00B2A1"/>
    <a:srgbClr val="F36B3B"/>
    <a:srgbClr val="38A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94624" autoAdjust="0"/>
  </p:normalViewPr>
  <p:slideViewPr>
    <p:cSldViewPr snapToGrid="0">
      <p:cViewPr>
        <p:scale>
          <a:sx n="84" d="100"/>
          <a:sy n="84" d="100"/>
        </p:scale>
        <p:origin x="24" y="64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6DBB19-6C5C-46B8-B156-2A7E6893CB07}" type="datetimeFigureOut">
              <a:rPr lang="pt-BR" smtClean="0"/>
              <a:pPr/>
              <a:t>24/05/2019</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1DE9E4-7B0C-4D4A-9B50-A53EBAD5C67B}" type="slidenum">
              <a:rPr lang="pt-BR" smtClean="0"/>
              <a:pPr/>
              <a:t>‹nº›</a:t>
            </a:fld>
            <a:endParaRPr lang="pt-BR"/>
          </a:p>
        </p:txBody>
      </p:sp>
    </p:spTree>
    <p:extLst>
      <p:ext uri="{BB962C8B-B14F-4D97-AF65-F5344CB8AC3E}">
        <p14:creationId xmlns:p14="http://schemas.microsoft.com/office/powerpoint/2010/main" val="1073239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pPr/>
              <a:t>24/05/2019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pPr/>
              <a:t>‹nº›</a:t>
            </a:fld>
            <a:endParaRPr lang="pt-BR"/>
          </a:p>
        </p:txBody>
      </p:sp>
    </p:spTree>
    <p:extLst>
      <p:ext uri="{BB962C8B-B14F-4D97-AF65-F5344CB8AC3E}">
        <p14:creationId xmlns:p14="http://schemas.microsoft.com/office/powerpoint/2010/main" val="193868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pPr/>
              <a:t>24/05/2019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pPr/>
              <a:t>‹nº›</a:t>
            </a:fld>
            <a:endParaRPr lang="pt-BR"/>
          </a:p>
        </p:txBody>
      </p:sp>
    </p:spTree>
    <p:extLst>
      <p:ext uri="{BB962C8B-B14F-4D97-AF65-F5344CB8AC3E}">
        <p14:creationId xmlns:p14="http://schemas.microsoft.com/office/powerpoint/2010/main" val="80258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pPr/>
              <a:t>24/05/2019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pPr/>
              <a:t>‹nº›</a:t>
            </a:fld>
            <a:endParaRPr lang="pt-BR"/>
          </a:p>
        </p:txBody>
      </p:sp>
    </p:spTree>
    <p:extLst>
      <p:ext uri="{BB962C8B-B14F-4D97-AF65-F5344CB8AC3E}">
        <p14:creationId xmlns:p14="http://schemas.microsoft.com/office/powerpoint/2010/main" val="1845997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59583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91000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38514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92668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81417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5591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49653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402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pPr/>
              <a:t>24/05/2019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pPr/>
              <a:t>‹nº›</a:t>
            </a:fld>
            <a:endParaRPr lang="pt-BR"/>
          </a:p>
        </p:txBody>
      </p:sp>
    </p:spTree>
    <p:extLst>
      <p:ext uri="{BB962C8B-B14F-4D97-AF65-F5344CB8AC3E}">
        <p14:creationId xmlns:p14="http://schemas.microsoft.com/office/powerpoint/2010/main" val="3526205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60371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11311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19618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93187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92828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13607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91909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87120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30916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2412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B11EC0D-B02C-4B53-A2E3-4628592D604D}" type="datetimeFigureOut">
              <a:rPr lang="pt-BR" smtClean="0"/>
              <a:pPr/>
              <a:t>24/05/2019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pPr/>
              <a:t>‹nº›</a:t>
            </a:fld>
            <a:endParaRPr lang="pt-BR"/>
          </a:p>
        </p:txBody>
      </p:sp>
    </p:spTree>
    <p:extLst>
      <p:ext uri="{BB962C8B-B14F-4D97-AF65-F5344CB8AC3E}">
        <p14:creationId xmlns:p14="http://schemas.microsoft.com/office/powerpoint/2010/main" val="224603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43159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6878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49544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8168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90492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98822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63050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67879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14441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3991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B11EC0D-B02C-4B53-A2E3-4628592D604D}" type="datetimeFigureOut">
              <a:rPr lang="pt-BR" smtClean="0"/>
              <a:pPr/>
              <a:t>24/05/2019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pPr/>
              <a:t>‹nº›</a:t>
            </a:fld>
            <a:endParaRPr lang="pt-BR"/>
          </a:p>
        </p:txBody>
      </p:sp>
    </p:spTree>
    <p:extLst>
      <p:ext uri="{BB962C8B-B14F-4D97-AF65-F5344CB8AC3E}">
        <p14:creationId xmlns:p14="http://schemas.microsoft.com/office/powerpoint/2010/main" val="1718193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48616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42266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09424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67368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24212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80852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021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907013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429178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6617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B11EC0D-B02C-4B53-A2E3-4628592D604D}" type="datetimeFigureOut">
              <a:rPr lang="pt-BR" smtClean="0"/>
              <a:pPr/>
              <a:t>24/05/2019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8ACC0E0-A0C8-4270-9BA2-EC5DD60E538C}" type="slidenum">
              <a:rPr lang="pt-BR" smtClean="0"/>
              <a:pPr/>
              <a:t>‹nº›</a:t>
            </a:fld>
            <a:endParaRPr lang="pt-BR"/>
          </a:p>
        </p:txBody>
      </p:sp>
    </p:spTree>
    <p:extLst>
      <p:ext uri="{BB962C8B-B14F-4D97-AF65-F5344CB8AC3E}">
        <p14:creationId xmlns:p14="http://schemas.microsoft.com/office/powerpoint/2010/main" val="39010917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6750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278925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436740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46465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54011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370176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808765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527804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6245820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603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B11EC0D-B02C-4B53-A2E3-4628592D604D}" type="datetimeFigureOut">
              <a:rPr lang="pt-BR" smtClean="0"/>
              <a:pPr/>
              <a:t>24/05/2019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8ACC0E0-A0C8-4270-9BA2-EC5DD60E538C}" type="slidenum">
              <a:rPr lang="pt-BR" smtClean="0"/>
              <a:pPr/>
              <a:t>‹nº›</a:t>
            </a:fld>
            <a:endParaRPr lang="pt-BR"/>
          </a:p>
        </p:txBody>
      </p:sp>
    </p:spTree>
    <p:extLst>
      <p:ext uri="{BB962C8B-B14F-4D97-AF65-F5344CB8AC3E}">
        <p14:creationId xmlns:p14="http://schemas.microsoft.com/office/powerpoint/2010/main" val="39953330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39237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00179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083476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86145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928513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070945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7619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B11EC0D-B02C-4B53-A2E3-4628592D604D}" type="datetimeFigureOut">
              <a:rPr lang="pt-BR" smtClean="0"/>
              <a:pPr/>
              <a:t>24/05/2019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8ACC0E0-A0C8-4270-9BA2-EC5DD60E538C}" type="slidenum">
              <a:rPr lang="pt-BR" smtClean="0"/>
              <a:pPr/>
              <a:t>‹nº›</a:t>
            </a:fld>
            <a:endParaRPr lang="pt-BR"/>
          </a:p>
        </p:txBody>
      </p:sp>
    </p:spTree>
    <p:extLst>
      <p:ext uri="{BB962C8B-B14F-4D97-AF65-F5344CB8AC3E}">
        <p14:creationId xmlns:p14="http://schemas.microsoft.com/office/powerpoint/2010/main" val="22393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B11EC0D-B02C-4B53-A2E3-4628592D604D}" type="datetimeFigureOut">
              <a:rPr lang="pt-BR" smtClean="0"/>
              <a:pPr/>
              <a:t>24/05/2019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pPr/>
              <a:t>‹nº›</a:t>
            </a:fld>
            <a:endParaRPr lang="pt-BR"/>
          </a:p>
        </p:txBody>
      </p:sp>
    </p:spTree>
    <p:extLst>
      <p:ext uri="{BB962C8B-B14F-4D97-AF65-F5344CB8AC3E}">
        <p14:creationId xmlns:p14="http://schemas.microsoft.com/office/powerpoint/2010/main" val="303494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B11EC0D-B02C-4B53-A2E3-4628592D604D}" type="datetimeFigureOut">
              <a:rPr lang="pt-BR" smtClean="0"/>
              <a:pPr/>
              <a:t>24/05/2019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8ACC0E0-A0C8-4270-9BA2-EC5DD60E538C}" type="slidenum">
              <a:rPr lang="pt-BR" smtClean="0"/>
              <a:pPr/>
              <a:t>‹nº›</a:t>
            </a:fld>
            <a:endParaRPr lang="pt-BR"/>
          </a:p>
        </p:txBody>
      </p:sp>
    </p:spTree>
    <p:extLst>
      <p:ext uri="{BB962C8B-B14F-4D97-AF65-F5344CB8AC3E}">
        <p14:creationId xmlns:p14="http://schemas.microsoft.com/office/powerpoint/2010/main" val="398641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1EC0D-B02C-4B53-A2E3-4628592D604D}" type="datetimeFigureOut">
              <a:rPr lang="pt-BR" smtClean="0"/>
              <a:pPr/>
              <a:t>24/05/2019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CC0E0-A0C8-4270-9BA2-EC5DD60E538C}" type="slidenum">
              <a:rPr lang="pt-BR" smtClean="0"/>
              <a:pPr/>
              <a:t>‹nº›</a:t>
            </a:fld>
            <a:endParaRPr lang="pt-BR"/>
          </a:p>
        </p:txBody>
      </p:sp>
    </p:spTree>
    <p:extLst>
      <p:ext uri="{BB962C8B-B14F-4D97-AF65-F5344CB8AC3E}">
        <p14:creationId xmlns:p14="http://schemas.microsoft.com/office/powerpoint/2010/main" val="185746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70981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14691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419204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00394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1EC0D-B02C-4B53-A2E3-4628592D604D}" type="datetimeFigureOut">
              <a:rPr lang="pt-BR" smtClean="0">
                <a:solidFill>
                  <a:prstClr val="black">
                    <a:tint val="75000"/>
                  </a:prstClr>
                </a:solidFill>
              </a:rPr>
              <a:pPr/>
              <a:t>24/05/2019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CC0E0-A0C8-4270-9BA2-EC5DD60E538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68397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7.xml"/><Relationship Id="rId5" Type="http://schemas.openxmlformats.org/officeDocument/2006/relationships/image" Target="../media/image21.pn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Layout" Target="../slideLayouts/slideLayout5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57.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7.emf"/><Relationship Id="rId1" Type="http://schemas.openxmlformats.org/officeDocument/2006/relationships/slideLayout" Target="../slideLayouts/slideLayout5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emf"/><Relationship Id="rId1" Type="http://schemas.openxmlformats.org/officeDocument/2006/relationships/slideLayout" Target="../slideLayouts/slideLayout5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5.xml"/><Relationship Id="rId5" Type="http://schemas.openxmlformats.org/officeDocument/2006/relationships/image" Target="../media/image7.e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7.xml"/><Relationship Id="rId5" Type="http://schemas.openxmlformats.org/officeDocument/2006/relationships/image" Target="../media/image37.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emf"/><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57.xml"/><Relationship Id="rId5" Type="http://schemas.openxmlformats.org/officeDocument/2006/relationships/image" Target="../media/image10.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0.png"/><Relationship Id="rId1" Type="http://schemas.openxmlformats.org/officeDocument/2006/relationships/slideLayout" Target="../slideLayouts/slideLayout57.xml"/><Relationship Id="rId5" Type="http://schemas.openxmlformats.org/officeDocument/2006/relationships/image" Target="../media/image10.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Layout" Target="../slideLayouts/slideLayout3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7.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9.xml"/><Relationship Id="rId5" Type="http://schemas.openxmlformats.org/officeDocument/2006/relationships/image" Target="../media/image13.jpe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Layout" Target="../slideLayouts/slideLayout5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Layout" Target="../slideLayouts/slideLayout3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154" y="1103586"/>
            <a:ext cx="14180592" cy="4572000"/>
          </a:xfrm>
          <a:prstGeom prst="rect">
            <a:avLst/>
          </a:prstGeom>
        </p:spPr>
      </p:pic>
      <p:sp>
        <p:nvSpPr>
          <p:cNvPr id="9" name="CaixaDeTexto 8"/>
          <p:cNvSpPr txBox="1"/>
          <p:nvPr/>
        </p:nvSpPr>
        <p:spPr>
          <a:xfrm>
            <a:off x="0" y="4873107"/>
            <a:ext cx="11729766" cy="584775"/>
          </a:xfrm>
          <a:prstGeom prst="rect">
            <a:avLst/>
          </a:prstGeom>
          <a:noFill/>
        </p:spPr>
        <p:txBody>
          <a:bodyPr wrap="square" rtlCol="0">
            <a:spAutoFit/>
          </a:bodyPr>
          <a:lstStyle/>
          <a:p>
            <a:pPr algn="ctr"/>
            <a:r>
              <a:rPr lang="pt-BR" sz="3200" b="1" dirty="0" smtClean="0">
                <a:solidFill>
                  <a:schemeClr val="bg1"/>
                </a:solidFill>
                <a:effectLst>
                  <a:outerShdw blurRad="38100" dist="38100" dir="2700000" algn="tl">
                    <a:srgbClr val="000000">
                      <a:alpha val="43137"/>
                    </a:srgbClr>
                  </a:outerShdw>
                </a:effectLst>
                <a:ea typeface="Verdana" pitchFamily="34" charset="0"/>
                <a:cs typeface="Verdana" pitchFamily="34" charset="0"/>
              </a:rPr>
              <a:t>                                                                   Maria </a:t>
            </a:r>
            <a:r>
              <a:rPr lang="pt-BR" sz="3200" b="1" dirty="0">
                <a:solidFill>
                  <a:schemeClr val="bg1"/>
                </a:solidFill>
                <a:effectLst>
                  <a:outerShdw blurRad="38100" dist="38100" dir="2700000" algn="tl">
                    <a:srgbClr val="000000">
                      <a:alpha val="43137"/>
                    </a:srgbClr>
                  </a:outerShdw>
                </a:effectLst>
                <a:ea typeface="Verdana" pitchFamily="34" charset="0"/>
                <a:cs typeface="Verdana" pitchFamily="34" charset="0"/>
              </a:rPr>
              <a:t>Clara </a:t>
            </a:r>
            <a:r>
              <a:rPr lang="pt-BR" sz="3200" b="1" dirty="0" err="1" smtClean="0">
                <a:solidFill>
                  <a:schemeClr val="bg1"/>
                </a:solidFill>
                <a:effectLst>
                  <a:outerShdw blurRad="38100" dist="38100" dir="2700000" algn="tl">
                    <a:srgbClr val="000000">
                      <a:alpha val="43137"/>
                    </a:srgbClr>
                  </a:outerShdw>
                </a:effectLst>
                <a:ea typeface="Verdana" pitchFamily="34" charset="0"/>
                <a:cs typeface="Verdana" pitchFamily="34" charset="0"/>
              </a:rPr>
              <a:t>Bugarim</a:t>
            </a:r>
            <a:endParaRPr lang="pt-BR" sz="3200" b="1" dirty="0">
              <a:solidFill>
                <a:schemeClr val="bg1"/>
              </a:solidFill>
              <a:effectLst>
                <a:outerShdw blurRad="38100" dist="38100" dir="2700000" algn="tl">
                  <a:srgbClr val="000000">
                    <a:alpha val="43137"/>
                  </a:srgbClr>
                </a:outerShdw>
              </a:effectLst>
              <a:ea typeface="Verdana" pitchFamily="34" charset="0"/>
              <a:cs typeface="Verdana" pitchFamily="34" charset="0"/>
            </a:endParaRPr>
          </a:p>
        </p:txBody>
      </p:sp>
      <p:sp>
        <p:nvSpPr>
          <p:cNvPr id="5" name="CaixaDeTexto 4"/>
          <p:cNvSpPr txBox="1"/>
          <p:nvPr/>
        </p:nvSpPr>
        <p:spPr>
          <a:xfrm>
            <a:off x="1274157" y="2228102"/>
            <a:ext cx="9344080" cy="1754326"/>
          </a:xfrm>
          <a:prstGeom prst="rect">
            <a:avLst/>
          </a:prstGeom>
          <a:noFill/>
        </p:spPr>
        <p:txBody>
          <a:bodyPr wrap="square" rtlCol="0">
            <a:spAutoFit/>
          </a:bodyPr>
          <a:lstStyle/>
          <a:p>
            <a:pPr algn="ctr"/>
            <a:r>
              <a:rPr lang="pt-BR" sz="5400" b="1" dirty="0">
                <a:solidFill>
                  <a:schemeClr val="bg1"/>
                </a:solidFill>
                <a:effectLst>
                  <a:outerShdw blurRad="38100" dist="38100" dir="2700000" algn="tl">
                    <a:srgbClr val="000000">
                      <a:alpha val="43137"/>
                    </a:srgbClr>
                  </a:outerShdw>
                </a:effectLst>
                <a:ea typeface="Verdana" pitchFamily="34" charset="0"/>
                <a:cs typeface="Verdana" pitchFamily="34" charset="0"/>
              </a:rPr>
              <a:t>Controle e transparência na </a:t>
            </a:r>
            <a:r>
              <a:rPr lang="pt-BR" sz="5400" b="1" dirty="0" smtClean="0">
                <a:solidFill>
                  <a:schemeClr val="bg1"/>
                </a:solidFill>
                <a:effectLst>
                  <a:outerShdw blurRad="38100" dist="38100" dir="2700000" algn="tl">
                    <a:srgbClr val="000000">
                      <a:alpha val="43137"/>
                    </a:srgbClr>
                  </a:outerShdw>
                </a:effectLst>
                <a:ea typeface="Verdana" pitchFamily="34" charset="0"/>
                <a:cs typeface="Verdana" pitchFamily="34" charset="0"/>
              </a:rPr>
              <a:t>Administração </a:t>
            </a:r>
            <a:r>
              <a:rPr lang="pt-BR" sz="5400" b="1" dirty="0">
                <a:solidFill>
                  <a:schemeClr val="bg1"/>
                </a:solidFill>
                <a:effectLst>
                  <a:outerShdw blurRad="38100" dist="38100" dir="2700000" algn="tl">
                    <a:srgbClr val="000000">
                      <a:alpha val="43137"/>
                    </a:srgbClr>
                  </a:outerShdw>
                </a:effectLst>
                <a:ea typeface="Verdana" pitchFamily="34" charset="0"/>
                <a:cs typeface="Verdana" pitchFamily="34" charset="0"/>
              </a:rPr>
              <a:t>P</a:t>
            </a:r>
            <a:r>
              <a:rPr lang="pt-BR" sz="5400" b="1" dirty="0" smtClean="0">
                <a:solidFill>
                  <a:schemeClr val="bg1"/>
                </a:solidFill>
                <a:effectLst>
                  <a:outerShdw blurRad="38100" dist="38100" dir="2700000" algn="tl">
                    <a:srgbClr val="000000">
                      <a:alpha val="43137"/>
                    </a:srgbClr>
                  </a:outerShdw>
                </a:effectLst>
                <a:ea typeface="Verdana" pitchFamily="34" charset="0"/>
                <a:cs typeface="Verdana" pitchFamily="34" charset="0"/>
              </a:rPr>
              <a:t>ública</a:t>
            </a:r>
            <a:endParaRPr lang="pt-BR" sz="5400" b="1" dirty="0">
              <a:solidFill>
                <a:schemeClr val="bg1"/>
              </a:solidFill>
              <a:effectLst>
                <a:outerShdw blurRad="38100" dist="38100" dir="2700000" algn="tl">
                  <a:srgbClr val="000000">
                    <a:alpha val="43137"/>
                  </a:srgbClr>
                </a:outerShdw>
              </a:effectLst>
              <a:ea typeface="Verdana" pitchFamily="34" charset="0"/>
              <a:cs typeface="Verdana" pitchFamily="34" charset="0"/>
            </a:endParaRPr>
          </a:p>
        </p:txBody>
      </p:sp>
    </p:spTree>
    <p:extLst>
      <p:ext uri="{BB962C8B-B14F-4D97-AF65-F5344CB8AC3E}">
        <p14:creationId xmlns:p14="http://schemas.microsoft.com/office/powerpoint/2010/main" val="205754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Carla Queiroz\Desktop\ppt clara\TRANSP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478" y="2642283"/>
            <a:ext cx="5848392" cy="421571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2" y="-150914"/>
            <a:ext cx="12175748" cy="2337671"/>
          </a:xfrm>
          <a:prstGeom prst="rect">
            <a:avLst/>
          </a:prstGeom>
        </p:spPr>
      </p:pic>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1" y="-2"/>
            <a:ext cx="12175747" cy="6858000"/>
          </a:xfrm>
          <a:prstGeom prst="rect">
            <a:avLst/>
          </a:prstGeom>
        </p:spPr>
      </p:pic>
      <p:sp>
        <p:nvSpPr>
          <p:cNvPr id="307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pt-BR" smtClean="0">
              <a:solidFill>
                <a:prstClr val="black"/>
              </a:solidFill>
              <a:latin typeface="Arial" pitchFamily="34" charset="0"/>
              <a:cs typeface="Arial" pitchFamily="34" charset="0"/>
            </a:endParaRPr>
          </a:p>
        </p:txBody>
      </p:sp>
      <p:sp>
        <p:nvSpPr>
          <p:cNvPr id="13" name="Espaço Reservado para Conteúdo 2"/>
          <p:cNvSpPr txBox="1">
            <a:spLocks/>
          </p:cNvSpPr>
          <p:nvPr/>
        </p:nvSpPr>
        <p:spPr>
          <a:xfrm>
            <a:off x="1223227" y="3428998"/>
            <a:ext cx="4880899" cy="3334435"/>
          </a:xfrm>
          <a:prstGeom prst="rect">
            <a:avLst/>
          </a:prstGeom>
          <a:noFill/>
        </p:spPr>
        <p:txBody>
          <a:bodyPr>
            <a:noAutofit/>
          </a:bodyPr>
          <a:lstStyle/>
          <a:p>
            <a:pPr algn="just"/>
            <a:r>
              <a:rPr lang="pt-BR" sz="2800" dirty="0"/>
              <a:t>Considera-se transparência </a:t>
            </a:r>
            <a:r>
              <a:rPr lang="pt-BR" sz="2800" dirty="0" smtClean="0"/>
              <a:t>a democratização </a:t>
            </a:r>
            <a:r>
              <a:rPr lang="pt-BR" sz="2800" dirty="0"/>
              <a:t>do acesso </a:t>
            </a:r>
            <a:r>
              <a:rPr lang="pt-BR" sz="2800" dirty="0" smtClean="0"/>
              <a:t>às informações</a:t>
            </a:r>
            <a:r>
              <a:rPr lang="pt-BR" sz="2800" dirty="0"/>
              <a:t>, em contraposição </a:t>
            </a:r>
            <a:r>
              <a:rPr lang="pt-BR" sz="2800" dirty="0" smtClean="0"/>
              <a:t>ao sigilo </a:t>
            </a:r>
            <a:r>
              <a:rPr lang="pt-BR" sz="2800" dirty="0"/>
              <a:t>das mesmas</a:t>
            </a:r>
            <a:r>
              <a:rPr lang="pt-BR" sz="2800" dirty="0" smtClean="0"/>
              <a:t>.</a:t>
            </a:r>
          </a:p>
          <a:p>
            <a:pPr algn="r"/>
            <a:endParaRPr lang="pt-BR" sz="2800" dirty="0" smtClean="0"/>
          </a:p>
          <a:p>
            <a:pPr algn="r"/>
            <a:r>
              <a:rPr lang="pt-BR" sz="2800" dirty="0" smtClean="0"/>
              <a:t>Tristão (2000:01</a:t>
            </a:r>
            <a:r>
              <a:rPr lang="pt-BR" sz="3200" dirty="0"/>
              <a:t>)</a:t>
            </a:r>
            <a:endParaRPr lang="pt-BR" sz="3200" dirty="0" smtClean="0"/>
          </a:p>
        </p:txBody>
      </p:sp>
      <p:sp>
        <p:nvSpPr>
          <p:cNvPr id="8" name="Título 3"/>
          <p:cNvSpPr txBox="1">
            <a:spLocks/>
          </p:cNvSpPr>
          <p:nvPr/>
        </p:nvSpPr>
        <p:spPr bwMode="auto">
          <a:xfrm>
            <a:off x="0" y="788727"/>
            <a:ext cx="12192000" cy="700130"/>
          </a:xfrm>
          <a:prstGeom prst="rect">
            <a:avLst/>
          </a:prstGeom>
          <a:noFill/>
          <a:ln w="9525">
            <a:noFill/>
            <a:miter lim="800000"/>
            <a:headEnd/>
            <a:tailEnd/>
          </a:ln>
        </p:spPr>
        <p:txBody>
          <a:bodyPr anchor="ctr"/>
          <a:lstStyle/>
          <a:p>
            <a:pPr marL="414338" indent="-309563" algn="ctr">
              <a:lnSpc>
                <a:spcPct val="98000"/>
              </a:lnSpc>
              <a:spcAft>
                <a:spcPts val="1425"/>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3600" b="1" dirty="0" smtClean="0">
                <a:solidFill>
                  <a:schemeClr val="bg1"/>
                </a:solidFill>
              </a:rPr>
              <a:t>TRANSPARÊNCIA NA ADMINISTRAÇÃO PÚBLICA</a:t>
            </a:r>
            <a:endParaRPr lang="en-GB" sz="3600" b="1" dirty="0">
              <a:solidFill>
                <a:schemeClr val="bg1"/>
              </a:solidFill>
            </a:endParaRPr>
          </a:p>
        </p:txBody>
      </p:sp>
    </p:spTree>
    <p:extLst>
      <p:ext uri="{BB962C8B-B14F-4D97-AF65-F5344CB8AC3E}">
        <p14:creationId xmlns:p14="http://schemas.microsoft.com/office/powerpoint/2010/main" val="355472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fade">
                                      <p:cBhvr>
                                        <p:cTn id="15" dur="750"/>
                                        <p:tgtEl>
                                          <p:spTgt spid="3078"/>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pt-BR" smtClean="0">
              <a:solidFill>
                <a:prstClr val="black"/>
              </a:solidFill>
              <a:latin typeface="Arial" pitchFamily="34" charset="0"/>
              <a:cs typeface="Arial" pitchFamily="34" charset="0"/>
            </a:endParaRPr>
          </a:p>
        </p:txBody>
      </p:sp>
      <p:sp>
        <p:nvSpPr>
          <p:cNvPr id="6" name="CaixaDeTexto 5"/>
          <p:cNvSpPr txBox="1"/>
          <p:nvPr/>
        </p:nvSpPr>
        <p:spPr>
          <a:xfrm>
            <a:off x="682599" y="2009027"/>
            <a:ext cx="6477855" cy="2092881"/>
          </a:xfrm>
          <a:prstGeom prst="rect">
            <a:avLst/>
          </a:prstGeom>
          <a:noFill/>
        </p:spPr>
        <p:txBody>
          <a:bodyPr wrap="square" rtlCol="0">
            <a:spAutoFit/>
          </a:bodyPr>
          <a:lstStyle/>
          <a:p>
            <a:pPr algn="just">
              <a:buFont typeface="Arial" charset="0"/>
              <a:buChar char="•"/>
            </a:pPr>
            <a:r>
              <a:rPr lang="pt-BR" sz="2600" b="1" dirty="0" smtClean="0">
                <a:solidFill>
                  <a:prstClr val="black"/>
                </a:solidFill>
              </a:rPr>
              <a:t>Constituição Federal Brasileira/88 </a:t>
            </a:r>
            <a:r>
              <a:rPr lang="pt-BR" sz="2600" dirty="0" smtClean="0">
                <a:solidFill>
                  <a:prstClr val="black"/>
                </a:solidFill>
              </a:rPr>
              <a:t>– Garante o direito de Acesso à informação como um direito fundamental dos indivíduos e reforça a </a:t>
            </a:r>
            <a:r>
              <a:rPr lang="pt-BR" sz="2600" b="1" dirty="0" smtClean="0">
                <a:solidFill>
                  <a:srgbClr val="002060"/>
                </a:solidFill>
              </a:rPr>
              <a:t>publicidade</a:t>
            </a:r>
            <a:r>
              <a:rPr lang="pt-BR" sz="2600" dirty="0" smtClean="0">
                <a:solidFill>
                  <a:prstClr val="black"/>
                </a:solidFill>
              </a:rPr>
              <a:t> como </a:t>
            </a:r>
            <a:r>
              <a:rPr lang="pt-BR" sz="2600" b="1" dirty="0" smtClean="0">
                <a:solidFill>
                  <a:srgbClr val="002060"/>
                </a:solidFill>
              </a:rPr>
              <a:t>princípio básico</a:t>
            </a:r>
            <a:r>
              <a:rPr lang="pt-BR" sz="2600" dirty="0" smtClean="0">
                <a:solidFill>
                  <a:prstClr val="black"/>
                </a:solidFill>
              </a:rPr>
              <a:t> da Administração Pública. </a:t>
            </a:r>
            <a:endParaRPr lang="pt-BR" dirty="0">
              <a:solidFill>
                <a:prstClr val="black"/>
              </a:solidFill>
            </a:endParaRPr>
          </a:p>
        </p:txBody>
      </p:sp>
      <p:pic>
        <p:nvPicPr>
          <p:cNvPr id="2053" name="Picture 5" descr="C:\Users\Carla Queiroz\Desktop\ppt clara\trans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54" y="1384995"/>
            <a:ext cx="4814442" cy="3803410"/>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668530" y="4468526"/>
            <a:ext cx="10726299" cy="2246769"/>
          </a:xfrm>
          <a:prstGeom prst="rect">
            <a:avLst/>
          </a:prstGeom>
          <a:noFill/>
        </p:spPr>
        <p:txBody>
          <a:bodyPr wrap="square" rtlCol="0">
            <a:spAutoFit/>
          </a:bodyPr>
          <a:lstStyle/>
          <a:p>
            <a:pPr algn="just"/>
            <a:r>
              <a:rPr lang="pt-BR" sz="2600" b="1" dirty="0" smtClean="0">
                <a:solidFill>
                  <a:prstClr val="black"/>
                </a:solidFill>
              </a:rPr>
              <a:t>Art. 5º (...) XXXIII- </a:t>
            </a:r>
            <a:r>
              <a:rPr lang="pt-BR" sz="2600" dirty="0" smtClean="0">
                <a:solidFill>
                  <a:prstClr val="black"/>
                </a:solidFill>
              </a:rPr>
              <a:t>todos têm direito a receber dos órgãos públicos informações de seu interesse particular, ou de interesse coletivo ou geral, que serão prestados no prazo da lei, sob pena de responsabilidade, ressalvadas aquelas cujo sigilo seja imprescindível à segurança da sociedade e do Estado.</a:t>
            </a:r>
          </a:p>
          <a:p>
            <a:pPr algn="just"/>
            <a:endParaRPr lang="pt-BR" dirty="0">
              <a:solidFill>
                <a:prstClr val="black"/>
              </a:solidFill>
            </a:endParaRPr>
          </a:p>
          <a:p>
            <a:pPr algn="just"/>
            <a:endParaRPr lang="pt-BR" dirty="0">
              <a:solidFill>
                <a:prstClr val="black"/>
              </a:solidFill>
            </a:endParaRPr>
          </a:p>
        </p:txBody>
      </p:sp>
      <p:pic>
        <p:nvPicPr>
          <p:cNvPr id="15" name="Imagem 14"/>
          <p:cNvPicPr>
            <a:picLocks noChangeAspect="1"/>
          </p:cNvPicPr>
          <p:nvPr/>
        </p:nvPicPr>
        <p:blipFill>
          <a:blip r:embed="rId3" cstate="print"/>
          <a:stretch>
            <a:fillRect/>
          </a:stretch>
        </p:blipFill>
        <p:spPr>
          <a:xfrm>
            <a:off x="-2189388" y="580177"/>
            <a:ext cx="9061339" cy="872688"/>
          </a:xfrm>
          <a:prstGeom prst="rect">
            <a:avLst/>
          </a:prstGeom>
        </p:spPr>
      </p:pic>
      <p:sp>
        <p:nvSpPr>
          <p:cNvPr id="16" name="CaixaDeTexto 15"/>
          <p:cNvSpPr txBox="1"/>
          <p:nvPr/>
        </p:nvSpPr>
        <p:spPr>
          <a:xfrm>
            <a:off x="892382" y="693356"/>
            <a:ext cx="6268072" cy="646331"/>
          </a:xfrm>
          <a:prstGeom prst="rect">
            <a:avLst/>
          </a:prstGeom>
          <a:noFill/>
        </p:spPr>
        <p:txBody>
          <a:bodyPr wrap="square" rtlCol="0">
            <a:spAutoFit/>
          </a:bodyPr>
          <a:lstStyle/>
          <a:p>
            <a:r>
              <a:rPr lang="pt-BR" sz="3600" b="1" dirty="0" smtClean="0">
                <a:solidFill>
                  <a:srgbClr val="FFFFFF"/>
                </a:solidFill>
              </a:rPr>
              <a:t>TRANSPARÊNCIA - ORIGEM</a:t>
            </a:r>
            <a:endParaRPr lang="pt-BR" sz="3600" b="1" dirty="0">
              <a:solidFill>
                <a:srgbClr val="FFFFFF"/>
              </a:solidFill>
            </a:endParaRPr>
          </a:p>
        </p:txBody>
      </p:sp>
    </p:spTree>
    <p:extLst>
      <p:ext uri="{BB962C8B-B14F-4D97-AF65-F5344CB8AC3E}">
        <p14:creationId xmlns:p14="http://schemas.microsoft.com/office/powerpoint/2010/main" val="8960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50"/>
                                        <p:tgtEl>
                                          <p:spTgt spid="14"/>
                                        </p:tgtEl>
                                      </p:cBhvr>
                                    </p:animEffect>
                                  </p:childTnLst>
                                </p:cTn>
                              </p:par>
                            </p:childTnLst>
                          </p:cTn>
                        </p:par>
                        <p:par>
                          <p:cTn id="21" fill="hold">
                            <p:stCondLst>
                              <p:cond delay="2750"/>
                            </p:stCondLst>
                            <p:childTnLst>
                              <p:par>
                                <p:cTn id="22" presetID="10" presetClass="entr" presetSubtype="0" fill="hold" nodeType="after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fade">
                                      <p:cBhvr>
                                        <p:cTn id="24" dur="75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Carla Queiroz\Desktop\ppt clara\Mazáaa!_LAI_Lei_de_Acesso_a_Informacao.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930" y="-141890"/>
            <a:ext cx="12307500" cy="6999890"/>
          </a:xfrm>
          <a:prstGeom prst="rect">
            <a:avLst/>
          </a:prstGeom>
          <a:noFill/>
          <a:effectLst>
            <a:glow>
              <a:schemeClr val="accent1">
                <a:alpha val="40000"/>
              </a:schemeClr>
            </a:glow>
          </a:effectLst>
          <a:extLst>
            <a:ext uri="{909E8E84-426E-40DD-AFC4-6F175D3DCCD1}">
              <a14:hiddenFill xmlns:a14="http://schemas.microsoft.com/office/drawing/2010/main">
                <a:solidFill>
                  <a:srgbClr val="FFFFFF"/>
                </a:solidFill>
              </a14:hiddenFill>
            </a:ext>
          </a:extLst>
        </p:spPr>
      </p:pic>
      <p:sp>
        <p:nvSpPr>
          <p:cNvPr id="3" name="Retângulo 2"/>
          <p:cNvSpPr/>
          <p:nvPr/>
        </p:nvSpPr>
        <p:spPr>
          <a:xfrm>
            <a:off x="-240632" y="-167426"/>
            <a:ext cx="12488563" cy="7274079"/>
          </a:xfrm>
          <a:prstGeom prst="rect">
            <a:avLst/>
          </a:prstGeom>
          <a:solidFill>
            <a:srgbClr val="EAEAE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73" name="Rectangle 1"/>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pt-BR" smtClean="0">
              <a:solidFill>
                <a:prstClr val="black"/>
              </a:solidFill>
              <a:latin typeface="Arial" pitchFamily="34" charset="0"/>
              <a:cs typeface="Arial" pitchFamily="34" charset="0"/>
            </a:endParaRPr>
          </a:p>
        </p:txBody>
      </p:sp>
      <p:pic>
        <p:nvPicPr>
          <p:cNvPr id="44" name="Imagem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29" y="2175169"/>
            <a:ext cx="12247929" cy="3921389"/>
          </a:xfrm>
          <a:prstGeom prst="rect">
            <a:avLst/>
          </a:prstGeom>
        </p:spPr>
      </p:pic>
      <p:sp>
        <p:nvSpPr>
          <p:cNvPr id="46" name="CaixaDeTexto 45"/>
          <p:cNvSpPr txBox="1"/>
          <p:nvPr/>
        </p:nvSpPr>
        <p:spPr>
          <a:xfrm>
            <a:off x="1052648" y="5505447"/>
            <a:ext cx="652743" cy="369332"/>
          </a:xfrm>
          <a:prstGeom prst="rect">
            <a:avLst/>
          </a:prstGeom>
          <a:noFill/>
        </p:spPr>
        <p:txBody>
          <a:bodyPr wrap="none" rtlCol="0">
            <a:spAutoFit/>
          </a:bodyPr>
          <a:lstStyle/>
          <a:p>
            <a:r>
              <a:rPr lang="pt-BR" b="1" dirty="0" smtClean="0">
                <a:solidFill>
                  <a:schemeClr val="bg1"/>
                </a:solidFill>
              </a:rPr>
              <a:t>1988</a:t>
            </a:r>
            <a:endParaRPr lang="pt-BR" b="1" dirty="0">
              <a:solidFill>
                <a:schemeClr val="bg1"/>
              </a:solidFill>
            </a:endParaRPr>
          </a:p>
        </p:txBody>
      </p:sp>
      <p:sp>
        <p:nvSpPr>
          <p:cNvPr id="47" name="CaixaDeTexto 46"/>
          <p:cNvSpPr txBox="1"/>
          <p:nvPr/>
        </p:nvSpPr>
        <p:spPr>
          <a:xfrm>
            <a:off x="3248635" y="5515905"/>
            <a:ext cx="652743" cy="369332"/>
          </a:xfrm>
          <a:prstGeom prst="rect">
            <a:avLst/>
          </a:prstGeom>
          <a:noFill/>
        </p:spPr>
        <p:txBody>
          <a:bodyPr wrap="none" rtlCol="0">
            <a:spAutoFit/>
          </a:bodyPr>
          <a:lstStyle/>
          <a:p>
            <a:r>
              <a:rPr lang="pt-BR" b="1" dirty="0" smtClean="0">
                <a:solidFill>
                  <a:schemeClr val="bg1"/>
                </a:solidFill>
              </a:rPr>
              <a:t>2000</a:t>
            </a:r>
            <a:endParaRPr lang="pt-BR" b="1" dirty="0">
              <a:solidFill>
                <a:schemeClr val="bg1"/>
              </a:solidFill>
            </a:endParaRPr>
          </a:p>
        </p:txBody>
      </p:sp>
      <p:sp>
        <p:nvSpPr>
          <p:cNvPr id="48" name="CaixaDeTexto 47"/>
          <p:cNvSpPr txBox="1"/>
          <p:nvPr/>
        </p:nvSpPr>
        <p:spPr>
          <a:xfrm>
            <a:off x="5392218" y="5529760"/>
            <a:ext cx="652743" cy="369332"/>
          </a:xfrm>
          <a:prstGeom prst="rect">
            <a:avLst/>
          </a:prstGeom>
          <a:noFill/>
        </p:spPr>
        <p:txBody>
          <a:bodyPr wrap="none" rtlCol="0">
            <a:spAutoFit/>
          </a:bodyPr>
          <a:lstStyle/>
          <a:p>
            <a:r>
              <a:rPr lang="pt-BR" b="1" dirty="0" smtClean="0">
                <a:solidFill>
                  <a:schemeClr val="bg1"/>
                </a:solidFill>
              </a:rPr>
              <a:t>2009</a:t>
            </a:r>
            <a:endParaRPr lang="pt-BR" b="1" dirty="0">
              <a:solidFill>
                <a:schemeClr val="bg1"/>
              </a:solidFill>
            </a:endParaRPr>
          </a:p>
        </p:txBody>
      </p:sp>
      <p:sp>
        <p:nvSpPr>
          <p:cNvPr id="49" name="CaixaDeTexto 48"/>
          <p:cNvSpPr txBox="1"/>
          <p:nvPr/>
        </p:nvSpPr>
        <p:spPr>
          <a:xfrm>
            <a:off x="7582037" y="5530626"/>
            <a:ext cx="652743" cy="369332"/>
          </a:xfrm>
          <a:prstGeom prst="rect">
            <a:avLst/>
          </a:prstGeom>
          <a:noFill/>
        </p:spPr>
        <p:txBody>
          <a:bodyPr wrap="none" rtlCol="0">
            <a:spAutoFit/>
          </a:bodyPr>
          <a:lstStyle/>
          <a:p>
            <a:r>
              <a:rPr lang="pt-BR" b="1" dirty="0" smtClean="0">
                <a:solidFill>
                  <a:schemeClr val="bg1"/>
                </a:solidFill>
              </a:rPr>
              <a:t>2011</a:t>
            </a:r>
            <a:endParaRPr lang="pt-BR" b="1" dirty="0">
              <a:solidFill>
                <a:schemeClr val="bg1"/>
              </a:solidFill>
            </a:endParaRPr>
          </a:p>
        </p:txBody>
      </p:sp>
      <p:sp>
        <p:nvSpPr>
          <p:cNvPr id="50" name="CaixaDeTexto 49"/>
          <p:cNvSpPr txBox="1"/>
          <p:nvPr/>
        </p:nvSpPr>
        <p:spPr>
          <a:xfrm>
            <a:off x="10149263" y="5515472"/>
            <a:ext cx="652743" cy="369332"/>
          </a:xfrm>
          <a:prstGeom prst="rect">
            <a:avLst/>
          </a:prstGeom>
          <a:noFill/>
        </p:spPr>
        <p:txBody>
          <a:bodyPr wrap="none" rtlCol="0">
            <a:spAutoFit/>
          </a:bodyPr>
          <a:lstStyle/>
          <a:p>
            <a:r>
              <a:rPr lang="pt-BR" b="1" dirty="0" smtClean="0">
                <a:solidFill>
                  <a:schemeClr val="bg1"/>
                </a:solidFill>
              </a:rPr>
              <a:t>2017</a:t>
            </a:r>
            <a:endParaRPr lang="pt-BR" b="1" dirty="0">
              <a:solidFill>
                <a:schemeClr val="bg1"/>
              </a:solidFill>
            </a:endParaRPr>
          </a:p>
        </p:txBody>
      </p:sp>
      <p:sp>
        <p:nvSpPr>
          <p:cNvPr id="51" name="CaixaDeTexto 50"/>
          <p:cNvSpPr txBox="1"/>
          <p:nvPr/>
        </p:nvSpPr>
        <p:spPr>
          <a:xfrm>
            <a:off x="1122219" y="3660689"/>
            <a:ext cx="800925" cy="461665"/>
          </a:xfrm>
          <a:prstGeom prst="rect">
            <a:avLst/>
          </a:prstGeom>
          <a:noFill/>
        </p:spPr>
        <p:txBody>
          <a:bodyPr wrap="square" rtlCol="0">
            <a:spAutoFit/>
          </a:bodyPr>
          <a:lstStyle/>
          <a:p>
            <a:r>
              <a:rPr lang="pt-BR" sz="2400" b="1" dirty="0" smtClean="0">
                <a:solidFill>
                  <a:schemeClr val="bg1"/>
                </a:solidFill>
              </a:rPr>
              <a:t>CF</a:t>
            </a:r>
            <a:endParaRPr lang="pt-BR" sz="2400" b="1" dirty="0">
              <a:solidFill>
                <a:schemeClr val="bg1"/>
              </a:solidFill>
            </a:endParaRPr>
          </a:p>
        </p:txBody>
      </p:sp>
      <p:sp>
        <p:nvSpPr>
          <p:cNvPr id="52" name="CaixaDeTexto 51"/>
          <p:cNvSpPr txBox="1"/>
          <p:nvPr/>
        </p:nvSpPr>
        <p:spPr>
          <a:xfrm>
            <a:off x="3172691" y="3660988"/>
            <a:ext cx="955964" cy="461665"/>
          </a:xfrm>
          <a:prstGeom prst="rect">
            <a:avLst/>
          </a:prstGeom>
          <a:noFill/>
        </p:spPr>
        <p:txBody>
          <a:bodyPr wrap="square" rtlCol="0">
            <a:spAutoFit/>
          </a:bodyPr>
          <a:lstStyle/>
          <a:p>
            <a:r>
              <a:rPr lang="pt-BR" sz="2400" b="1" dirty="0">
                <a:solidFill>
                  <a:schemeClr val="bg1"/>
                </a:solidFill>
              </a:rPr>
              <a:t>L</a:t>
            </a:r>
            <a:r>
              <a:rPr lang="pt-BR" sz="2400" b="1" dirty="0" smtClean="0">
                <a:solidFill>
                  <a:schemeClr val="bg1"/>
                </a:solidFill>
              </a:rPr>
              <a:t>RF</a:t>
            </a:r>
            <a:endParaRPr lang="pt-BR" sz="2400" b="1" dirty="0">
              <a:solidFill>
                <a:schemeClr val="bg1"/>
              </a:solidFill>
            </a:endParaRPr>
          </a:p>
        </p:txBody>
      </p:sp>
      <p:sp>
        <p:nvSpPr>
          <p:cNvPr id="53" name="CaixaDeTexto 52"/>
          <p:cNvSpPr txBox="1"/>
          <p:nvPr/>
        </p:nvSpPr>
        <p:spPr>
          <a:xfrm>
            <a:off x="4723212" y="3422084"/>
            <a:ext cx="2076057" cy="923330"/>
          </a:xfrm>
          <a:prstGeom prst="rect">
            <a:avLst/>
          </a:prstGeom>
          <a:noFill/>
        </p:spPr>
        <p:txBody>
          <a:bodyPr wrap="square" rtlCol="0">
            <a:spAutoFit/>
          </a:bodyPr>
          <a:lstStyle/>
          <a:p>
            <a:pPr algn="ctr"/>
            <a:r>
              <a:rPr lang="pt-BR" b="1" dirty="0" smtClean="0">
                <a:solidFill>
                  <a:schemeClr val="bg1"/>
                </a:solidFill>
              </a:rPr>
              <a:t>Lei da Transparência</a:t>
            </a:r>
          </a:p>
          <a:p>
            <a:r>
              <a:rPr lang="pt-BR" b="1" dirty="0" smtClean="0">
                <a:solidFill>
                  <a:schemeClr val="bg1"/>
                </a:solidFill>
              </a:rPr>
              <a:t>         LC 131</a:t>
            </a:r>
            <a:endParaRPr lang="pt-BR" b="1" dirty="0">
              <a:solidFill>
                <a:schemeClr val="bg1"/>
              </a:solidFill>
            </a:endParaRPr>
          </a:p>
        </p:txBody>
      </p:sp>
      <p:sp>
        <p:nvSpPr>
          <p:cNvPr id="54" name="CaixaDeTexto 53"/>
          <p:cNvSpPr txBox="1"/>
          <p:nvPr/>
        </p:nvSpPr>
        <p:spPr>
          <a:xfrm>
            <a:off x="7016650" y="3455258"/>
            <a:ext cx="1791902" cy="923330"/>
          </a:xfrm>
          <a:prstGeom prst="rect">
            <a:avLst/>
          </a:prstGeom>
          <a:noFill/>
        </p:spPr>
        <p:txBody>
          <a:bodyPr wrap="none" rtlCol="0">
            <a:spAutoFit/>
          </a:bodyPr>
          <a:lstStyle/>
          <a:p>
            <a:pPr algn="ctr"/>
            <a:r>
              <a:rPr lang="pt-BR" b="1" dirty="0" smtClean="0">
                <a:solidFill>
                  <a:schemeClr val="bg1"/>
                </a:solidFill>
              </a:rPr>
              <a:t>Lei  de Acesso</a:t>
            </a:r>
          </a:p>
          <a:p>
            <a:pPr algn="ctr"/>
            <a:r>
              <a:rPr lang="pt-BR" b="1" dirty="0" smtClean="0">
                <a:solidFill>
                  <a:schemeClr val="bg1"/>
                </a:solidFill>
              </a:rPr>
              <a:t>à Informação</a:t>
            </a:r>
          </a:p>
          <a:p>
            <a:pPr algn="ctr"/>
            <a:r>
              <a:rPr lang="pt-BR" b="1" dirty="0" smtClean="0">
                <a:solidFill>
                  <a:schemeClr val="bg1"/>
                </a:solidFill>
              </a:rPr>
              <a:t>Lei nº 12.527</a:t>
            </a:r>
            <a:endParaRPr lang="pt-BR" b="1" dirty="0">
              <a:solidFill>
                <a:schemeClr val="bg1"/>
              </a:solidFill>
            </a:endParaRPr>
          </a:p>
        </p:txBody>
      </p:sp>
      <p:sp>
        <p:nvSpPr>
          <p:cNvPr id="55" name="CaixaDeTexto 54"/>
          <p:cNvSpPr txBox="1"/>
          <p:nvPr/>
        </p:nvSpPr>
        <p:spPr>
          <a:xfrm>
            <a:off x="9368971" y="2950681"/>
            <a:ext cx="2236510" cy="1477328"/>
          </a:xfrm>
          <a:prstGeom prst="rect">
            <a:avLst/>
          </a:prstGeom>
          <a:noFill/>
        </p:spPr>
        <p:txBody>
          <a:bodyPr wrap="none" rtlCol="0">
            <a:spAutoFit/>
          </a:bodyPr>
          <a:lstStyle/>
          <a:p>
            <a:pPr algn="ctr"/>
            <a:r>
              <a:rPr lang="pt-BR" b="1" dirty="0" smtClean="0">
                <a:solidFill>
                  <a:schemeClr val="bg1"/>
                </a:solidFill>
              </a:rPr>
              <a:t>Lei de Proteção e</a:t>
            </a:r>
          </a:p>
          <a:p>
            <a:pPr algn="ctr"/>
            <a:r>
              <a:rPr lang="pt-BR" b="1" dirty="0" smtClean="0">
                <a:solidFill>
                  <a:schemeClr val="bg1"/>
                </a:solidFill>
              </a:rPr>
              <a:t> Participação</a:t>
            </a:r>
          </a:p>
          <a:p>
            <a:pPr algn="ctr"/>
            <a:r>
              <a:rPr lang="pt-BR" b="1" dirty="0" smtClean="0">
                <a:solidFill>
                  <a:schemeClr val="bg1"/>
                </a:solidFill>
              </a:rPr>
              <a:t> aos Usuários dos </a:t>
            </a:r>
          </a:p>
          <a:p>
            <a:pPr algn="ctr"/>
            <a:r>
              <a:rPr lang="pt-BR" b="1" dirty="0" smtClean="0">
                <a:solidFill>
                  <a:schemeClr val="bg1"/>
                </a:solidFill>
              </a:rPr>
              <a:t>Serviços Públicos</a:t>
            </a:r>
          </a:p>
          <a:p>
            <a:pPr algn="ctr"/>
            <a:r>
              <a:rPr lang="pt-BR" b="1" dirty="0" smtClean="0">
                <a:solidFill>
                  <a:schemeClr val="bg1"/>
                </a:solidFill>
              </a:rPr>
              <a:t>Lei nº 13.460</a:t>
            </a:r>
            <a:endParaRPr lang="pt-BR" b="1" dirty="0">
              <a:solidFill>
                <a:schemeClr val="bg1"/>
              </a:solidFill>
            </a:endParaRPr>
          </a:p>
        </p:txBody>
      </p:sp>
      <p:pic>
        <p:nvPicPr>
          <p:cNvPr id="56" name="Imagem 55"/>
          <p:cNvPicPr>
            <a:picLocks noChangeAspect="1"/>
          </p:cNvPicPr>
          <p:nvPr/>
        </p:nvPicPr>
        <p:blipFill>
          <a:blip r:embed="rId4" cstate="print"/>
          <a:stretch>
            <a:fillRect/>
          </a:stretch>
        </p:blipFill>
        <p:spPr>
          <a:xfrm>
            <a:off x="1" y="506562"/>
            <a:ext cx="6686550" cy="702580"/>
          </a:xfrm>
          <a:prstGeom prst="rect">
            <a:avLst/>
          </a:prstGeom>
        </p:spPr>
      </p:pic>
      <p:sp>
        <p:nvSpPr>
          <p:cNvPr id="57" name="CaixaDeTexto 56"/>
          <p:cNvSpPr txBox="1"/>
          <p:nvPr/>
        </p:nvSpPr>
        <p:spPr>
          <a:xfrm>
            <a:off x="643730" y="455102"/>
            <a:ext cx="6098751" cy="830997"/>
          </a:xfrm>
          <a:prstGeom prst="rect">
            <a:avLst/>
          </a:prstGeom>
          <a:noFill/>
        </p:spPr>
        <p:txBody>
          <a:bodyPr wrap="square" rtlCol="0">
            <a:spAutoFit/>
          </a:bodyPr>
          <a:lstStyle/>
          <a:p>
            <a:pPr algn="just"/>
            <a:r>
              <a:rPr lang="pt-BR" sz="4800" b="1" dirty="0" smtClean="0">
                <a:solidFill>
                  <a:srgbClr val="FFFFFF"/>
                </a:solidFill>
              </a:rPr>
              <a:t>TRANSPARÊNCIA</a:t>
            </a:r>
            <a:endParaRPr lang="pt-BR" sz="4800" b="1" dirty="0">
              <a:solidFill>
                <a:srgbClr val="FFFFFF"/>
              </a:solidFill>
              <a:latin typeface="+mn-lt"/>
            </a:endParaRPr>
          </a:p>
        </p:txBody>
      </p:sp>
      <p:pic>
        <p:nvPicPr>
          <p:cNvPr id="18" name="Picture 2" descr="C:\Users\Carla Queiroz\Desktop\ppt clara\Selo_Acesso_Horizontal_JPG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4787" y="212301"/>
            <a:ext cx="3044467" cy="132282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796286" y="1238572"/>
            <a:ext cx="3512628" cy="707886"/>
          </a:xfrm>
          <a:prstGeom prst="rect">
            <a:avLst/>
          </a:prstGeom>
        </p:spPr>
        <p:txBody>
          <a:bodyPr wrap="none">
            <a:spAutoFit/>
          </a:bodyPr>
          <a:lstStyle/>
          <a:p>
            <a:pPr algn="just"/>
            <a:r>
              <a:rPr lang="pt-BR" sz="4000" b="1" dirty="0" smtClean="0">
                <a:solidFill>
                  <a:schemeClr val="accent5">
                    <a:lumMod val="75000"/>
                  </a:schemeClr>
                </a:solidFill>
                <a:latin typeface="+mn-lt"/>
              </a:rPr>
              <a:t>Linha do tempo</a:t>
            </a:r>
            <a:endParaRPr lang="pt-BR" sz="4000" b="1" dirty="0">
              <a:solidFill>
                <a:schemeClr val="accent5">
                  <a:lumMod val="75000"/>
                </a:schemeClr>
              </a:solidFill>
              <a:latin typeface="+mn-lt"/>
            </a:endParaRPr>
          </a:p>
        </p:txBody>
      </p:sp>
    </p:spTree>
    <p:extLst>
      <p:ext uri="{BB962C8B-B14F-4D97-AF65-F5344CB8AC3E}">
        <p14:creationId xmlns:p14="http://schemas.microsoft.com/office/powerpoint/2010/main" val="22396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750" fill="hold"/>
                                        <p:tgtEl>
                                          <p:spTgt spid="56"/>
                                        </p:tgtEl>
                                        <p:attrNameLst>
                                          <p:attrName>ppt_x</p:attrName>
                                        </p:attrNameLst>
                                      </p:cBhvr>
                                      <p:tavLst>
                                        <p:tav tm="0">
                                          <p:val>
                                            <p:strVal val="0-#ppt_w/2"/>
                                          </p:val>
                                        </p:tav>
                                        <p:tav tm="100000">
                                          <p:val>
                                            <p:strVal val="#ppt_x"/>
                                          </p:val>
                                        </p:tav>
                                      </p:tavLst>
                                    </p:anim>
                                    <p:anim calcmode="lin" valueType="num">
                                      <p:cBhvr additive="base">
                                        <p:cTn id="8" dur="75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750"/>
                                        <p:tgtEl>
                                          <p:spTgt spid="57"/>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750"/>
                                        <p:tgtEl>
                                          <p:spTgt spid="44"/>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750"/>
                                        <p:tgtEl>
                                          <p:spTgt spid="46"/>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750"/>
                                        <p:tgtEl>
                                          <p:spTgt spid="51"/>
                                        </p:tgtEl>
                                      </p:cBhvr>
                                    </p:animEffect>
                                  </p:childTnLst>
                                </p:cTn>
                              </p:par>
                            </p:childTnLst>
                          </p:cTn>
                        </p:par>
                        <p:par>
                          <p:cTn id="25" fill="hold">
                            <p:stCondLst>
                              <p:cond delay="3750"/>
                            </p:stCondLst>
                            <p:childTnLst>
                              <p:par>
                                <p:cTn id="26" presetID="10"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750"/>
                                        <p:tgtEl>
                                          <p:spTgt spid="47"/>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750"/>
                                        <p:tgtEl>
                                          <p:spTgt spid="52"/>
                                        </p:tgtEl>
                                      </p:cBhvr>
                                    </p:animEffect>
                                  </p:childTnLst>
                                </p:cTn>
                              </p:par>
                            </p:childTnLst>
                          </p:cTn>
                        </p:par>
                        <p:par>
                          <p:cTn id="33" fill="hold">
                            <p:stCondLst>
                              <p:cond delay="5250"/>
                            </p:stCondLst>
                            <p:childTnLst>
                              <p:par>
                                <p:cTn id="34" presetID="10"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750"/>
                                        <p:tgtEl>
                                          <p:spTgt spid="48"/>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750"/>
                                        <p:tgtEl>
                                          <p:spTgt spid="53"/>
                                        </p:tgtEl>
                                      </p:cBhvr>
                                    </p:animEffect>
                                  </p:childTnLst>
                                </p:cTn>
                              </p:par>
                            </p:childTnLst>
                          </p:cTn>
                        </p:par>
                        <p:par>
                          <p:cTn id="41" fill="hold">
                            <p:stCondLst>
                              <p:cond delay="6750"/>
                            </p:stCondLst>
                            <p:childTnLst>
                              <p:par>
                                <p:cTn id="42" presetID="10" presetClass="entr" presetSubtype="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750"/>
                                        <p:tgtEl>
                                          <p:spTgt spid="49"/>
                                        </p:tgtEl>
                                      </p:cBhvr>
                                    </p:animEffect>
                                  </p:childTnLst>
                                </p:cTn>
                              </p:par>
                            </p:childTnLst>
                          </p:cTn>
                        </p:par>
                        <p:par>
                          <p:cTn id="45" fill="hold">
                            <p:stCondLst>
                              <p:cond delay="7500"/>
                            </p:stCondLst>
                            <p:childTnLst>
                              <p:par>
                                <p:cTn id="46" presetID="10" presetClass="entr" presetSubtype="0"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750"/>
                                        <p:tgtEl>
                                          <p:spTgt spid="54"/>
                                        </p:tgtEl>
                                      </p:cBhvr>
                                    </p:animEffect>
                                  </p:childTnLst>
                                </p:cTn>
                              </p:par>
                            </p:childTnLst>
                          </p:cTn>
                        </p:par>
                        <p:par>
                          <p:cTn id="49" fill="hold">
                            <p:stCondLst>
                              <p:cond delay="8250"/>
                            </p:stCondLst>
                            <p:childTnLst>
                              <p:par>
                                <p:cTn id="50" presetID="10"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750"/>
                                        <p:tgtEl>
                                          <p:spTgt spid="50"/>
                                        </p:tgtEl>
                                      </p:cBhvr>
                                    </p:animEffect>
                                  </p:childTnLst>
                                </p:cTn>
                              </p:par>
                            </p:childTnLst>
                          </p:cTn>
                        </p:par>
                        <p:par>
                          <p:cTn id="53" fill="hold">
                            <p:stCondLst>
                              <p:cond delay="9000"/>
                            </p:stCondLst>
                            <p:childTnLst>
                              <p:par>
                                <p:cTn id="54" presetID="10" presetClass="entr" presetSubtype="0"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p:cNvPicPr>
            <a:picLocks noChangeAspect="1"/>
          </p:cNvPicPr>
          <p:nvPr/>
        </p:nvPicPr>
        <p:blipFill>
          <a:blip r:embed="rId2" cstate="print"/>
          <a:stretch>
            <a:fillRect/>
          </a:stretch>
        </p:blipFill>
        <p:spPr>
          <a:xfrm>
            <a:off x="-3028600" y="590325"/>
            <a:ext cx="9061339" cy="872688"/>
          </a:xfrm>
          <a:prstGeom prst="rect">
            <a:avLst/>
          </a:prstGeom>
        </p:spPr>
      </p:pic>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9420" y="900814"/>
            <a:ext cx="8732064" cy="4143274"/>
          </a:xfrm>
          <a:prstGeom prst="rect">
            <a:avLst/>
          </a:prstGeom>
        </p:spPr>
      </p:pic>
      <p:sp>
        <p:nvSpPr>
          <p:cNvPr id="3073" name="Rectangle 1"/>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pt-BR" smtClean="0">
              <a:solidFill>
                <a:prstClr val="black"/>
              </a:solidFill>
              <a:latin typeface="Arial" pitchFamily="34" charset="0"/>
              <a:cs typeface="Arial" pitchFamily="34" charset="0"/>
            </a:endParaRPr>
          </a:p>
        </p:txBody>
      </p:sp>
      <p:sp>
        <p:nvSpPr>
          <p:cNvPr id="27" name="CaixaDeTexto 26"/>
          <p:cNvSpPr txBox="1"/>
          <p:nvPr/>
        </p:nvSpPr>
        <p:spPr>
          <a:xfrm>
            <a:off x="1131100" y="717442"/>
            <a:ext cx="6184100" cy="646331"/>
          </a:xfrm>
          <a:prstGeom prst="rect">
            <a:avLst/>
          </a:prstGeom>
          <a:noFill/>
        </p:spPr>
        <p:txBody>
          <a:bodyPr wrap="square" rtlCol="0">
            <a:spAutoFit/>
          </a:bodyPr>
          <a:lstStyle/>
          <a:p>
            <a:r>
              <a:rPr lang="pt-BR" sz="3600" b="1" dirty="0" smtClean="0">
                <a:solidFill>
                  <a:srgbClr val="FFFFFF"/>
                </a:solidFill>
              </a:rPr>
              <a:t>ABRANGÊNCIA DA LAI</a:t>
            </a:r>
            <a:endParaRPr lang="pt-BR" sz="3600" b="1" dirty="0">
              <a:solidFill>
                <a:srgbClr val="FFFFFF"/>
              </a:solidFill>
            </a:endParaRPr>
          </a:p>
        </p:txBody>
      </p:sp>
      <p:pic>
        <p:nvPicPr>
          <p:cNvPr id="4098" name="Picture 2" descr="C:\Users\Carla Queiroz\Desktop\ppt clara\Selo_Acesso_Horizontal_JPG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1824" y="2658793"/>
            <a:ext cx="4846857" cy="210596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9420" y="2198859"/>
            <a:ext cx="8732064" cy="4143274"/>
          </a:xfrm>
          <a:prstGeom prst="rect">
            <a:avLst/>
          </a:prstGeom>
        </p:spPr>
      </p:pic>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9420" y="3306389"/>
            <a:ext cx="8732064" cy="4143274"/>
          </a:xfrm>
          <a:prstGeom prst="rect">
            <a:avLst/>
          </a:prstGeom>
        </p:spPr>
      </p:pic>
      <p:sp>
        <p:nvSpPr>
          <p:cNvPr id="20" name="CaixaDeTexto 19"/>
          <p:cNvSpPr txBox="1"/>
          <p:nvPr/>
        </p:nvSpPr>
        <p:spPr>
          <a:xfrm>
            <a:off x="1238217" y="2198859"/>
            <a:ext cx="5908171" cy="4247317"/>
          </a:xfrm>
          <a:prstGeom prst="rect">
            <a:avLst/>
          </a:prstGeom>
          <a:noFill/>
        </p:spPr>
        <p:txBody>
          <a:bodyPr wrap="square" rtlCol="0">
            <a:spAutoFit/>
          </a:bodyPr>
          <a:lstStyle/>
          <a:p>
            <a:r>
              <a:rPr lang="pt-BR" sz="2400" b="1" dirty="0" smtClean="0">
                <a:solidFill>
                  <a:schemeClr val="bg1"/>
                </a:solidFill>
              </a:rPr>
              <a:t>Todos os órgãos e entidades públicas</a:t>
            </a:r>
          </a:p>
          <a:p>
            <a:r>
              <a:rPr lang="pt-BR" dirty="0" smtClean="0">
                <a:solidFill>
                  <a:prstClr val="black"/>
                </a:solidFill>
              </a:rPr>
              <a:t>	    </a:t>
            </a:r>
          </a:p>
          <a:p>
            <a:r>
              <a:rPr lang="pt-BR" dirty="0" smtClean="0">
                <a:solidFill>
                  <a:prstClr val="black"/>
                </a:solidFill>
              </a:rPr>
              <a:t>Federais/Estaduais/Municipais</a:t>
            </a:r>
          </a:p>
          <a:p>
            <a:endParaRPr lang="pt-BR" dirty="0">
              <a:solidFill>
                <a:prstClr val="black"/>
              </a:solidFill>
            </a:endParaRPr>
          </a:p>
          <a:p>
            <a:r>
              <a:rPr lang="pt-BR" sz="2400" b="1" dirty="0" smtClean="0">
                <a:solidFill>
                  <a:schemeClr val="bg1"/>
                </a:solidFill>
              </a:rPr>
              <a:t>Todos os Poderes</a:t>
            </a:r>
          </a:p>
          <a:p>
            <a:endParaRPr lang="pt-BR" dirty="0" smtClean="0">
              <a:solidFill>
                <a:prstClr val="black"/>
              </a:solidFill>
            </a:endParaRPr>
          </a:p>
          <a:p>
            <a:r>
              <a:rPr lang="pt-BR" dirty="0" smtClean="0">
                <a:solidFill>
                  <a:prstClr val="black"/>
                </a:solidFill>
              </a:rPr>
              <a:t>Executivo/Legislativo/Judiciário</a:t>
            </a:r>
          </a:p>
          <a:p>
            <a:endParaRPr lang="pt-BR" dirty="0">
              <a:solidFill>
                <a:prstClr val="black"/>
              </a:solidFill>
            </a:endParaRPr>
          </a:p>
          <a:p>
            <a:r>
              <a:rPr lang="pt-BR" sz="2400" b="1" dirty="0" smtClean="0">
                <a:solidFill>
                  <a:schemeClr val="bg1"/>
                </a:solidFill>
              </a:rPr>
              <a:t>Toda Administração</a:t>
            </a:r>
            <a:r>
              <a:rPr lang="pt-BR" sz="2400" b="1" dirty="0">
                <a:solidFill>
                  <a:schemeClr val="bg1"/>
                </a:solidFill>
              </a:rPr>
              <a:t> </a:t>
            </a:r>
            <a:r>
              <a:rPr lang="pt-BR" sz="2400" b="1" dirty="0" smtClean="0">
                <a:solidFill>
                  <a:schemeClr val="bg1"/>
                </a:solidFill>
              </a:rPr>
              <a:t>Pública</a:t>
            </a:r>
          </a:p>
          <a:p>
            <a:endParaRPr lang="pt-BR" dirty="0" smtClean="0">
              <a:solidFill>
                <a:prstClr val="black"/>
              </a:solidFill>
            </a:endParaRPr>
          </a:p>
          <a:p>
            <a:r>
              <a:rPr lang="pt-BR" b="1" dirty="0" smtClean="0">
                <a:solidFill>
                  <a:prstClr val="black"/>
                </a:solidFill>
              </a:rPr>
              <a:t>Direta</a:t>
            </a:r>
            <a:r>
              <a:rPr lang="pt-BR" dirty="0" smtClean="0">
                <a:solidFill>
                  <a:prstClr val="black"/>
                </a:solidFill>
              </a:rPr>
              <a:t> (órgãos públicos)/ </a:t>
            </a:r>
            <a:r>
              <a:rPr lang="pt-BR" b="1" dirty="0" smtClean="0">
                <a:solidFill>
                  <a:prstClr val="black"/>
                </a:solidFill>
              </a:rPr>
              <a:t>Indireta</a:t>
            </a:r>
            <a:r>
              <a:rPr lang="pt-BR" dirty="0" smtClean="0">
                <a:solidFill>
                  <a:prstClr val="black"/>
                </a:solidFill>
              </a:rPr>
              <a:t> (autarquias, fundações, empresas públicas, Sociedades de economia mista e demais entidades controladas direta ou indiretamente pela União, estados, Distrito Federal e/ou municípios).</a:t>
            </a:r>
            <a:endParaRPr lang="pt-BR" dirty="0">
              <a:solidFill>
                <a:prstClr val="black"/>
              </a:solidFill>
            </a:endParaRPr>
          </a:p>
        </p:txBody>
      </p:sp>
    </p:spTree>
    <p:extLst>
      <p:ext uri="{BB962C8B-B14F-4D97-AF65-F5344CB8AC3E}">
        <p14:creationId xmlns:p14="http://schemas.microsoft.com/office/powerpoint/2010/main" val="339359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0-#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750"/>
                                        <p:tgtEl>
                                          <p:spTgt spid="27"/>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childTnLst>
                                </p:cTn>
                              </p:par>
                            </p:childTnLst>
                          </p:cTn>
                        </p:par>
                        <p:par>
                          <p:cTn id="29" fill="hold">
                            <p:stCondLst>
                              <p:cond delay="5250"/>
                            </p:stCondLst>
                            <p:childTnLst>
                              <p:par>
                                <p:cTn id="30" presetID="10" presetClass="entr" presetSubtype="0" fill="hold" nodeType="after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75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3666" y="726365"/>
            <a:ext cx="8732064" cy="4143274"/>
          </a:xfrm>
          <a:prstGeom prst="rect">
            <a:avLst/>
          </a:prstGeom>
        </p:spPr>
      </p:pic>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1300" y="3865675"/>
            <a:ext cx="8732064" cy="4143274"/>
          </a:xfrm>
          <a:prstGeom prst="rect">
            <a:avLst/>
          </a:prstGeom>
        </p:spPr>
      </p:pic>
      <p:sp>
        <p:nvSpPr>
          <p:cNvPr id="3073" name="Rectangle 1"/>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pt-BR" smtClean="0">
              <a:solidFill>
                <a:prstClr val="black"/>
              </a:solidFill>
              <a:latin typeface="Arial" pitchFamily="34" charset="0"/>
              <a:cs typeface="Arial" pitchFamily="34" charset="0"/>
            </a:endParaRPr>
          </a:p>
        </p:txBody>
      </p:sp>
      <p:sp>
        <p:nvSpPr>
          <p:cNvPr id="6" name="CaixaDeTexto 5"/>
          <p:cNvSpPr txBox="1"/>
          <p:nvPr/>
        </p:nvSpPr>
        <p:spPr>
          <a:xfrm>
            <a:off x="761964" y="2031334"/>
            <a:ext cx="5326945" cy="3785652"/>
          </a:xfrm>
          <a:prstGeom prst="rect">
            <a:avLst/>
          </a:prstGeom>
          <a:noFill/>
        </p:spPr>
        <p:txBody>
          <a:bodyPr wrap="square" rtlCol="0">
            <a:spAutoFit/>
          </a:bodyPr>
          <a:lstStyle/>
          <a:p>
            <a:r>
              <a:rPr lang="pt-BR" sz="2400" dirty="0" smtClean="0">
                <a:solidFill>
                  <a:schemeClr val="bg1"/>
                </a:solidFill>
              </a:rPr>
              <a:t> </a:t>
            </a:r>
            <a:r>
              <a:rPr lang="pt-BR" sz="2400" b="1" dirty="0" smtClean="0">
                <a:solidFill>
                  <a:schemeClr val="bg1"/>
                </a:solidFill>
              </a:rPr>
              <a:t>TRANSPARÊNCIA ATIVA </a:t>
            </a:r>
          </a:p>
          <a:p>
            <a:endParaRPr lang="pt-BR" sz="1500" dirty="0" smtClean="0">
              <a:solidFill>
                <a:prstClr val="black"/>
              </a:solidFill>
            </a:endParaRPr>
          </a:p>
          <a:p>
            <a:r>
              <a:rPr lang="pt-BR" sz="2400" dirty="0" smtClean="0">
                <a:solidFill>
                  <a:prstClr val="black"/>
                </a:solidFill>
              </a:rPr>
              <a:t>Art. 6º - É dever dos órgãos e entidades promover, independentemente de requerimento, a divulgação em seus sítios na internet de informações de interesse coletivo ou geral por eles produzidas ou custodiadas (...).</a:t>
            </a:r>
          </a:p>
          <a:p>
            <a:pPr>
              <a:buFont typeface="Wingdings" pitchFamily="2" charset="2"/>
              <a:buChar char="q"/>
            </a:pPr>
            <a:endParaRPr lang="pt-BR" sz="2400" dirty="0">
              <a:solidFill>
                <a:prstClr val="black"/>
              </a:solidFill>
            </a:endParaRPr>
          </a:p>
          <a:p>
            <a:r>
              <a:rPr lang="pt-BR" sz="2400" b="1" dirty="0" smtClean="0">
                <a:solidFill>
                  <a:schemeClr val="bg1"/>
                </a:solidFill>
              </a:rPr>
              <a:t>TRANSPARÊNCIA PASSIVA</a:t>
            </a:r>
          </a:p>
        </p:txBody>
      </p:sp>
      <p:pic>
        <p:nvPicPr>
          <p:cNvPr id="5122" name="Picture 2" descr="C:\Users\Carla Queiroz\Desktop\ppt clara\Mazáaa!_LAI_Lei_de_Acesso_a_Informaca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383" y="2031334"/>
            <a:ext cx="5922624" cy="336849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761964" y="5682391"/>
            <a:ext cx="8581156" cy="830997"/>
          </a:xfrm>
          <a:prstGeom prst="rect">
            <a:avLst/>
          </a:prstGeom>
        </p:spPr>
        <p:txBody>
          <a:bodyPr wrap="square">
            <a:spAutoFit/>
          </a:bodyPr>
          <a:lstStyle/>
          <a:p>
            <a:r>
              <a:rPr lang="pt-BR" sz="2400" dirty="0" smtClean="0">
                <a:solidFill>
                  <a:prstClr val="black"/>
                </a:solidFill>
              </a:rPr>
              <a:t>Art</a:t>
            </a:r>
            <a:r>
              <a:rPr lang="pt-BR" sz="2400" dirty="0">
                <a:solidFill>
                  <a:prstClr val="black"/>
                </a:solidFill>
              </a:rPr>
              <a:t>. 8º - Qualquer pessoa, natural ou jurídica, poderá formular pedido de acesso à informação aos órgãos e entidades.</a:t>
            </a:r>
          </a:p>
        </p:txBody>
      </p:sp>
      <p:pic>
        <p:nvPicPr>
          <p:cNvPr id="12" name="Imagem 11"/>
          <p:cNvPicPr>
            <a:picLocks noChangeAspect="1"/>
          </p:cNvPicPr>
          <p:nvPr/>
        </p:nvPicPr>
        <p:blipFill>
          <a:blip r:embed="rId4" cstate="print"/>
          <a:stretch>
            <a:fillRect/>
          </a:stretch>
        </p:blipFill>
        <p:spPr>
          <a:xfrm>
            <a:off x="-1105234" y="573486"/>
            <a:ext cx="9061339" cy="872688"/>
          </a:xfrm>
          <a:prstGeom prst="rect">
            <a:avLst/>
          </a:prstGeom>
        </p:spPr>
      </p:pic>
      <p:sp>
        <p:nvSpPr>
          <p:cNvPr id="2" name="TextBox 1"/>
          <p:cNvSpPr txBox="1"/>
          <p:nvPr/>
        </p:nvSpPr>
        <p:spPr>
          <a:xfrm>
            <a:off x="761964" y="726365"/>
            <a:ext cx="9033860" cy="615553"/>
          </a:xfrm>
          <a:prstGeom prst="rect">
            <a:avLst/>
          </a:prstGeom>
          <a:noFill/>
        </p:spPr>
        <p:txBody>
          <a:bodyPr wrap="square" rtlCol="0">
            <a:spAutoFit/>
          </a:bodyPr>
          <a:lstStyle/>
          <a:p>
            <a:r>
              <a:rPr lang="en-US" sz="3400" b="1" dirty="0" smtClean="0">
                <a:solidFill>
                  <a:schemeClr val="bg1"/>
                </a:solidFill>
              </a:rPr>
              <a:t>CLASSIFICAÇÃO DA  TRANSPARÊNCIA</a:t>
            </a:r>
            <a:endParaRPr lang="en-US" sz="3400" b="1" dirty="0">
              <a:solidFill>
                <a:schemeClr val="bg1"/>
              </a:solidFill>
            </a:endParaRPr>
          </a:p>
        </p:txBody>
      </p:sp>
    </p:spTree>
    <p:extLst>
      <p:ext uri="{BB962C8B-B14F-4D97-AF65-F5344CB8AC3E}">
        <p14:creationId xmlns:p14="http://schemas.microsoft.com/office/powerpoint/2010/main" val="336219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5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750"/>
                                        <p:tgtEl>
                                          <p:spTgt spid="3"/>
                                        </p:tgtEl>
                                      </p:cBhvr>
                                    </p:animEffect>
                                  </p:childTnLst>
                                </p:cTn>
                              </p:par>
                            </p:childTnLst>
                          </p:cTn>
                        </p:par>
                        <p:par>
                          <p:cTn id="28" fill="hold">
                            <p:stCondLst>
                              <p:cond delay="4250"/>
                            </p:stCondLst>
                            <p:childTnLst>
                              <p:par>
                                <p:cTn id="29" presetID="10" presetClass="entr" presetSubtype="0" fill="hold" nodeType="after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fade">
                                      <p:cBhvr>
                                        <p:cTn id="31" dur="75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Imagem 6"/>
          <p:cNvPicPr>
            <a:picLocks noChangeAspect="1"/>
          </p:cNvPicPr>
          <p:nvPr/>
        </p:nvPicPr>
        <p:blipFill>
          <a:blip r:embed="rId2" cstate="print"/>
          <a:srcRect/>
          <a:stretch>
            <a:fillRect/>
          </a:stretch>
        </p:blipFill>
        <p:spPr bwMode="auto">
          <a:xfrm>
            <a:off x="0" y="1697038"/>
            <a:ext cx="12192000" cy="3514725"/>
          </a:xfrm>
          <a:prstGeom prst="rect">
            <a:avLst/>
          </a:prstGeom>
          <a:noFill/>
          <a:ln w="9525">
            <a:noFill/>
            <a:miter lim="800000"/>
            <a:headEnd/>
            <a:tailEnd/>
          </a:ln>
        </p:spPr>
      </p:pic>
      <p:sp>
        <p:nvSpPr>
          <p:cNvPr id="18436" name="CaixaDeTexto 7"/>
          <p:cNvSpPr txBox="1">
            <a:spLocks noChangeArrowheads="1"/>
          </p:cNvSpPr>
          <p:nvPr/>
        </p:nvSpPr>
        <p:spPr bwMode="auto">
          <a:xfrm>
            <a:off x="753230" y="2076883"/>
            <a:ext cx="2689785" cy="2246769"/>
          </a:xfrm>
          <a:prstGeom prst="rect">
            <a:avLst/>
          </a:prstGeom>
          <a:noFill/>
          <a:ln w="9525">
            <a:noFill/>
            <a:miter lim="800000"/>
            <a:headEnd/>
            <a:tailEnd/>
          </a:ln>
        </p:spPr>
        <p:txBody>
          <a:bodyPr wrap="square">
            <a:spAutoFit/>
          </a:bodyPr>
          <a:lstStyle/>
          <a:p>
            <a:pPr eaLnBrk="1" hangingPunct="1"/>
            <a:r>
              <a:rPr lang="pt-BR" altLang="pt-BR" sz="4400" b="1" dirty="0" smtClean="0">
                <a:solidFill>
                  <a:schemeClr val="accent1">
                    <a:lumMod val="40000"/>
                    <a:lumOff val="60000"/>
                  </a:schemeClr>
                </a:solidFill>
                <a:latin typeface="Calibri" pitchFamily="34" charset="0"/>
              </a:rPr>
              <a:t>CGE: </a:t>
            </a:r>
            <a:r>
              <a:rPr lang="pt-BR" altLang="pt-BR" sz="3200" b="1" dirty="0" smtClean="0">
                <a:solidFill>
                  <a:schemeClr val="bg1"/>
                </a:solidFill>
                <a:latin typeface="Calibri" pitchFamily="34" charset="0"/>
              </a:rPr>
              <a:t>Transparência </a:t>
            </a:r>
            <a:r>
              <a:rPr lang="pt-BR" altLang="pt-BR" sz="3200" b="1" dirty="0">
                <a:solidFill>
                  <a:schemeClr val="bg1"/>
                </a:solidFill>
                <a:latin typeface="Calibri" pitchFamily="34" charset="0"/>
              </a:rPr>
              <a:t>a serviço do cidadão</a:t>
            </a:r>
          </a:p>
        </p:txBody>
      </p:sp>
      <p:sp>
        <p:nvSpPr>
          <p:cNvPr id="22" name="Retângulo 21"/>
          <p:cNvSpPr/>
          <p:nvPr/>
        </p:nvSpPr>
        <p:spPr>
          <a:xfrm>
            <a:off x="7237926" y="1778320"/>
            <a:ext cx="4736995" cy="2896712"/>
          </a:xfrm>
          <a:prstGeom prst="rect">
            <a:avLst/>
          </a:prstGeom>
          <a:gradFill flip="none" rotWithShape="1">
            <a:gsLst>
              <a:gs pos="0">
                <a:schemeClr val="accent1">
                  <a:tint val="66000"/>
                  <a:satMod val="160000"/>
                </a:schemeClr>
              </a:gs>
              <a:gs pos="48000">
                <a:schemeClr val="accent1">
                  <a:tint val="44500"/>
                  <a:satMod val="160000"/>
                </a:schemeClr>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Agrupar 18"/>
          <p:cNvGrpSpPr/>
          <p:nvPr/>
        </p:nvGrpSpPr>
        <p:grpSpPr>
          <a:xfrm>
            <a:off x="9206877" y="2076883"/>
            <a:ext cx="2552116" cy="2190455"/>
            <a:chOff x="629548" y="2106611"/>
            <a:chExt cx="2552116" cy="2190455"/>
          </a:xfrm>
        </p:grpSpPr>
        <p:pic>
          <p:nvPicPr>
            <p:cNvPr id="20" name="Imagem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48" y="2106611"/>
              <a:ext cx="2552116" cy="2128900"/>
            </a:xfrm>
            <a:prstGeom prst="rect">
              <a:avLst/>
            </a:prstGeom>
          </p:spPr>
        </p:pic>
        <p:sp>
          <p:nvSpPr>
            <p:cNvPr id="21" name="CaixaDeTexto 7"/>
            <p:cNvSpPr txBox="1">
              <a:spLocks noChangeArrowheads="1"/>
            </p:cNvSpPr>
            <p:nvPr/>
          </p:nvSpPr>
          <p:spPr bwMode="auto">
            <a:xfrm>
              <a:off x="748062" y="3973901"/>
              <a:ext cx="2203685" cy="323165"/>
            </a:xfrm>
            <a:prstGeom prst="rect">
              <a:avLst/>
            </a:prstGeom>
            <a:noFill/>
            <a:ln w="9525">
              <a:noFill/>
              <a:miter lim="800000"/>
              <a:headEnd/>
              <a:tailEnd/>
            </a:ln>
          </p:spPr>
          <p:txBody>
            <a:bodyPr wrap="square">
              <a:spAutoFit/>
            </a:bodyPr>
            <a:lstStyle/>
            <a:p>
              <a:pPr algn="ctr" eaLnBrk="1" hangingPunct="1"/>
              <a:r>
                <a:rPr lang="pt-BR" altLang="pt-BR" sz="1500" b="1" dirty="0" smtClean="0">
                  <a:latin typeface="Calibri" pitchFamily="34" charset="0"/>
                </a:rPr>
                <a:t>CONTROLADORIA GERAL</a:t>
              </a:r>
              <a:endParaRPr lang="pt-BR" altLang="pt-BR" sz="1500" b="1" dirty="0">
                <a:latin typeface="Calibri" pitchFamily="34" charset="0"/>
              </a:endParaRPr>
            </a:p>
          </p:txBody>
        </p:sp>
      </p:grpSp>
    </p:spTree>
    <p:extLst>
      <p:ext uri="{BB962C8B-B14F-4D97-AF65-F5344CB8AC3E}">
        <p14:creationId xmlns:p14="http://schemas.microsoft.com/office/powerpoint/2010/main" val="1066642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srcRect/>
          <a:stretch>
            <a:fillRect/>
          </a:stretch>
        </p:blipFill>
        <p:spPr bwMode="auto">
          <a:xfrm>
            <a:off x="480896" y="0"/>
            <a:ext cx="11711104" cy="2500330"/>
          </a:xfrm>
          <a:prstGeom prst="rect">
            <a:avLst/>
          </a:prstGeom>
          <a:noFill/>
          <a:ln w="9525">
            <a:noFill/>
            <a:miter lim="800000"/>
            <a:headEnd/>
            <a:tailEnd/>
          </a:ln>
        </p:spPr>
      </p:pic>
      <p:sp>
        <p:nvSpPr>
          <p:cNvPr id="9" name="CaixaDeTexto 7"/>
          <p:cNvSpPr txBox="1">
            <a:spLocks noChangeArrowheads="1"/>
          </p:cNvSpPr>
          <p:nvPr/>
        </p:nvSpPr>
        <p:spPr bwMode="auto">
          <a:xfrm>
            <a:off x="9240253" y="344258"/>
            <a:ext cx="2306287" cy="1384995"/>
          </a:xfrm>
          <a:prstGeom prst="rect">
            <a:avLst/>
          </a:prstGeom>
          <a:noFill/>
          <a:ln w="9525">
            <a:noFill/>
            <a:miter lim="800000"/>
            <a:headEnd/>
            <a:tailEnd/>
          </a:ln>
        </p:spPr>
        <p:txBody>
          <a:bodyPr wrap="square">
            <a:spAutoFit/>
          </a:bodyPr>
          <a:lstStyle/>
          <a:p>
            <a:pPr algn="r" eaLnBrk="1" hangingPunct="1"/>
            <a:r>
              <a:rPr lang="pt-BR" altLang="pt-BR" sz="4800" b="1" dirty="0" smtClean="0">
                <a:solidFill>
                  <a:schemeClr val="accent1">
                    <a:lumMod val="60000"/>
                    <a:lumOff val="40000"/>
                  </a:schemeClr>
                </a:solidFill>
                <a:latin typeface="Calibri" pitchFamily="34" charset="0"/>
              </a:rPr>
              <a:t>CGE: </a:t>
            </a:r>
            <a:r>
              <a:rPr lang="pt-BR" altLang="pt-BR" b="1" dirty="0" smtClean="0">
                <a:solidFill>
                  <a:schemeClr val="bg1"/>
                </a:solidFill>
                <a:latin typeface="Calibri" pitchFamily="34" charset="0"/>
              </a:rPr>
              <a:t>Transparência </a:t>
            </a:r>
            <a:r>
              <a:rPr lang="pt-BR" altLang="pt-BR" b="1" dirty="0">
                <a:solidFill>
                  <a:schemeClr val="bg1"/>
                </a:solidFill>
                <a:latin typeface="Calibri" pitchFamily="34" charset="0"/>
              </a:rPr>
              <a:t>a serviço do cidadão</a:t>
            </a:r>
          </a:p>
        </p:txBody>
      </p:sp>
      <p:sp>
        <p:nvSpPr>
          <p:cNvPr id="3" name="CaixaDeTexto 2"/>
          <p:cNvSpPr txBox="1"/>
          <p:nvPr/>
        </p:nvSpPr>
        <p:spPr>
          <a:xfrm>
            <a:off x="5105732" y="3908007"/>
            <a:ext cx="6681456" cy="1938992"/>
          </a:xfrm>
          <a:prstGeom prst="rect">
            <a:avLst/>
          </a:prstGeom>
          <a:noFill/>
        </p:spPr>
        <p:txBody>
          <a:bodyPr wrap="square">
            <a:spAutoFit/>
          </a:bodyPr>
          <a:lstStyle/>
          <a:p>
            <a:pPr fontAlgn="auto">
              <a:spcBef>
                <a:spcPts val="0"/>
              </a:spcBef>
              <a:spcAft>
                <a:spcPts val="0"/>
              </a:spcAft>
              <a:defRPr/>
            </a:pPr>
            <a:r>
              <a:rPr lang="pt-BR" sz="4400" b="1" dirty="0" smtClean="0">
                <a:solidFill>
                  <a:schemeClr val="accent5">
                    <a:lumMod val="75000"/>
                  </a:schemeClr>
                </a:solidFill>
                <a:latin typeface="+mn-lt"/>
                <a:cs typeface="+mn-cs"/>
              </a:rPr>
              <a:t>MEDIDAS IMPLEMENTADAS </a:t>
            </a:r>
          </a:p>
          <a:p>
            <a:pPr fontAlgn="auto">
              <a:spcBef>
                <a:spcPts val="0"/>
              </a:spcBef>
              <a:spcAft>
                <a:spcPts val="0"/>
              </a:spcAft>
              <a:defRPr/>
            </a:pPr>
            <a:r>
              <a:rPr lang="pt-BR" sz="3600" dirty="0" smtClean="0">
                <a:solidFill>
                  <a:schemeClr val="accent5">
                    <a:lumMod val="75000"/>
                  </a:schemeClr>
                </a:solidFill>
                <a:latin typeface="+mn-lt"/>
                <a:cs typeface="+mn-cs"/>
              </a:rPr>
              <a:t>PELA CONTROLADORIA GERAL </a:t>
            </a:r>
          </a:p>
          <a:p>
            <a:pPr fontAlgn="auto">
              <a:spcBef>
                <a:spcPts val="0"/>
              </a:spcBef>
              <a:spcAft>
                <a:spcPts val="0"/>
              </a:spcAft>
              <a:defRPr/>
            </a:pPr>
            <a:r>
              <a:rPr lang="pt-BR" sz="3600" dirty="0" smtClean="0">
                <a:solidFill>
                  <a:schemeClr val="accent5">
                    <a:lumMod val="75000"/>
                  </a:schemeClr>
                </a:solidFill>
                <a:latin typeface="+mn-lt"/>
                <a:cs typeface="+mn-cs"/>
              </a:rPr>
              <a:t>DO ESTADO </a:t>
            </a:r>
            <a:r>
              <a:rPr lang="pt-BR" sz="4000" b="1" dirty="0" smtClean="0">
                <a:solidFill>
                  <a:schemeClr val="accent6">
                    <a:lumMod val="75000"/>
                  </a:schemeClr>
                </a:solidFill>
                <a:latin typeface="+mn-lt"/>
                <a:cs typeface="+mn-cs"/>
              </a:rPr>
              <a:t>2015 - 2018</a:t>
            </a:r>
            <a:endParaRPr lang="pt-BR" sz="4000" b="1" dirty="0">
              <a:solidFill>
                <a:schemeClr val="accent6">
                  <a:lumMod val="75000"/>
                </a:schemeClr>
              </a:solidFill>
              <a:latin typeface="+mn-lt"/>
              <a:cs typeface="+mn-cs"/>
            </a:endParaRPr>
          </a:p>
        </p:txBody>
      </p:sp>
      <p:pic>
        <p:nvPicPr>
          <p:cNvPr id="3074" name="Imagem 8"/>
          <p:cNvPicPr>
            <a:picLocks noChangeAspect="1"/>
          </p:cNvPicPr>
          <p:nvPr/>
        </p:nvPicPr>
        <p:blipFill>
          <a:blip r:embed="rId3" cstate="print"/>
          <a:srcRect/>
          <a:stretch>
            <a:fillRect/>
          </a:stretch>
        </p:blipFill>
        <p:spPr bwMode="auto">
          <a:xfrm>
            <a:off x="-16042" y="0"/>
            <a:ext cx="12176125" cy="6858000"/>
          </a:xfrm>
          <a:prstGeom prst="rect">
            <a:avLst/>
          </a:prstGeom>
          <a:noFill/>
          <a:ln w="9525">
            <a:noFill/>
            <a:miter lim="800000"/>
            <a:headEnd/>
            <a:tailEnd/>
          </a:ln>
        </p:spPr>
      </p:pic>
      <p:pic>
        <p:nvPicPr>
          <p:cNvPr id="7" name="Picture 3" descr="C:\Users\Carla Queiroz\Desktop\09-ma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12" y="1250165"/>
            <a:ext cx="8739810" cy="415967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Agrupar 3"/>
          <p:cNvGrpSpPr/>
          <p:nvPr/>
        </p:nvGrpSpPr>
        <p:grpSpPr>
          <a:xfrm>
            <a:off x="319041" y="0"/>
            <a:ext cx="2770323" cy="2390143"/>
            <a:chOff x="-313912" y="-962580"/>
            <a:chExt cx="3658234" cy="3156203"/>
          </a:xfrm>
          <a:effectLst>
            <a:glow rad="101600">
              <a:schemeClr val="bg1">
                <a:alpha val="48000"/>
              </a:schemeClr>
            </a:glow>
          </a:effectLst>
        </p:grpSpPr>
        <p:pic>
          <p:nvPicPr>
            <p:cNvPr id="10" name="Imagem 9"/>
            <p:cNvPicPr>
              <a:picLocks noChangeAspect="1"/>
            </p:cNvPicPr>
            <p:nvPr/>
          </p:nvPicPr>
          <p:blipFill rotWithShape="1">
            <a:blip r:embed="rId5" cstate="print">
              <a:extLst>
                <a:ext uri="{28A0092B-C50C-407E-A947-70E740481C1C}">
                  <a14:useLocalDpi xmlns:a14="http://schemas.microsoft.com/office/drawing/2010/main" val="0"/>
                </a:ext>
              </a:extLst>
            </a:blip>
            <a:srcRect b="40478"/>
            <a:stretch/>
          </p:blipFill>
          <p:spPr>
            <a:xfrm>
              <a:off x="961699" y="284779"/>
              <a:ext cx="1909583" cy="948140"/>
            </a:xfrm>
            <a:prstGeom prst="rect">
              <a:avLst/>
            </a:prstGeom>
          </p:spPr>
        </p:pic>
        <p:pic>
          <p:nvPicPr>
            <p:cNvPr id="11" name="Imagem 10"/>
            <p:cNvPicPr>
              <a:picLocks noChangeAspect="1"/>
            </p:cNvPicPr>
            <p:nvPr/>
          </p:nvPicPr>
          <p:blipFill rotWithShape="1">
            <a:blip r:embed="rId6" cstate="print">
              <a:extLst>
                <a:ext uri="{28A0092B-C50C-407E-A947-70E740481C1C}">
                  <a14:useLocalDpi xmlns:a14="http://schemas.microsoft.com/office/drawing/2010/main" val="0"/>
                </a:ext>
              </a:extLst>
            </a:blip>
            <a:srcRect b="40478"/>
            <a:stretch/>
          </p:blipFill>
          <p:spPr>
            <a:xfrm>
              <a:off x="1667691" y="1017542"/>
              <a:ext cx="1461103" cy="725462"/>
            </a:xfrm>
            <a:prstGeom prst="rect">
              <a:avLst/>
            </a:prstGeom>
          </p:spPr>
        </p:pic>
        <p:pic>
          <p:nvPicPr>
            <p:cNvPr id="12" name="Imagem 11"/>
            <p:cNvPicPr>
              <a:picLocks noChangeAspect="1"/>
            </p:cNvPicPr>
            <p:nvPr/>
          </p:nvPicPr>
          <p:blipFill rotWithShape="1">
            <a:blip r:embed="rId7" cstate="print">
              <a:extLst>
                <a:ext uri="{28A0092B-C50C-407E-A947-70E740481C1C}">
                  <a14:useLocalDpi xmlns:a14="http://schemas.microsoft.com/office/drawing/2010/main" val="0"/>
                </a:ext>
              </a:extLst>
            </a:blip>
            <a:srcRect b="40478"/>
            <a:stretch/>
          </p:blipFill>
          <p:spPr>
            <a:xfrm>
              <a:off x="-313912" y="-962580"/>
              <a:ext cx="3210489" cy="1594062"/>
            </a:xfrm>
            <a:prstGeom prst="rect">
              <a:avLst/>
            </a:prstGeom>
          </p:spPr>
        </p:pic>
        <p:pic>
          <p:nvPicPr>
            <p:cNvPr id="13" name="Imagem 12"/>
            <p:cNvPicPr>
              <a:picLocks noChangeAspect="1"/>
            </p:cNvPicPr>
            <p:nvPr/>
          </p:nvPicPr>
          <p:blipFill rotWithShape="1">
            <a:blip r:embed="rId8" cstate="print">
              <a:extLst>
                <a:ext uri="{28A0092B-C50C-407E-A947-70E740481C1C}">
                  <a14:useLocalDpi xmlns:a14="http://schemas.microsoft.com/office/drawing/2010/main" val="0"/>
                </a:ext>
              </a:extLst>
            </a:blip>
            <a:srcRect b="40478"/>
            <a:stretch/>
          </p:blipFill>
          <p:spPr>
            <a:xfrm>
              <a:off x="2398243" y="1723880"/>
              <a:ext cx="946079" cy="469743"/>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pt-BR" smtClean="0">
              <a:solidFill>
                <a:prstClr val="black"/>
              </a:solidFill>
              <a:latin typeface="Arial" pitchFamily="34" charset="0"/>
              <a:cs typeface="Arial" pitchFamily="34" charset="0"/>
            </a:endParaRPr>
          </a:p>
        </p:txBody>
      </p:sp>
      <p:pic>
        <p:nvPicPr>
          <p:cNvPr id="56" name="Imagem 55"/>
          <p:cNvPicPr>
            <a:picLocks noChangeAspect="1"/>
          </p:cNvPicPr>
          <p:nvPr/>
        </p:nvPicPr>
        <p:blipFill>
          <a:blip r:embed="rId2" cstate="print"/>
          <a:stretch>
            <a:fillRect/>
          </a:stretch>
        </p:blipFill>
        <p:spPr>
          <a:xfrm>
            <a:off x="-2" y="411242"/>
            <a:ext cx="9790162" cy="872688"/>
          </a:xfrm>
          <a:prstGeom prst="rect">
            <a:avLst/>
          </a:prstGeom>
        </p:spPr>
      </p:pic>
      <p:sp>
        <p:nvSpPr>
          <p:cNvPr id="57" name="CaixaDeTexto 56"/>
          <p:cNvSpPr txBox="1"/>
          <p:nvPr/>
        </p:nvSpPr>
        <p:spPr>
          <a:xfrm>
            <a:off x="789262" y="592977"/>
            <a:ext cx="10284538" cy="646331"/>
          </a:xfrm>
          <a:prstGeom prst="rect">
            <a:avLst/>
          </a:prstGeom>
          <a:noFill/>
        </p:spPr>
        <p:txBody>
          <a:bodyPr wrap="square" rtlCol="0">
            <a:spAutoFit/>
          </a:bodyPr>
          <a:lstStyle/>
          <a:p>
            <a:r>
              <a:rPr lang="pt-BR" sz="3600" b="1" dirty="0" smtClean="0">
                <a:solidFill>
                  <a:srgbClr val="FFFFFF"/>
                </a:solidFill>
              </a:rPr>
              <a:t>AÇÕES DESENVOLVIDAS </a:t>
            </a:r>
            <a:r>
              <a:rPr lang="pt-BR" sz="3600" b="1" dirty="0" smtClean="0">
                <a:solidFill>
                  <a:schemeClr val="accent6">
                    <a:lumMod val="60000"/>
                    <a:lumOff val="40000"/>
                  </a:schemeClr>
                </a:solidFill>
              </a:rPr>
              <a:t>2015 - 2018</a:t>
            </a:r>
            <a:endParaRPr lang="pt-BR" sz="3600" b="1" dirty="0">
              <a:solidFill>
                <a:schemeClr val="accent6">
                  <a:lumMod val="60000"/>
                  <a:lumOff val="40000"/>
                </a:schemeClr>
              </a:solidFill>
            </a:endParaRPr>
          </a:p>
        </p:txBody>
      </p:sp>
      <p:sp>
        <p:nvSpPr>
          <p:cNvPr id="17" name="Retângulo 16"/>
          <p:cNvSpPr/>
          <p:nvPr/>
        </p:nvSpPr>
        <p:spPr>
          <a:xfrm>
            <a:off x="1086343" y="1742403"/>
            <a:ext cx="1719072" cy="180441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3056463" y="1736307"/>
            <a:ext cx="1719072" cy="1804416"/>
          </a:xfrm>
          <a:prstGeom prst="rect">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25" name="Retângulo 24"/>
          <p:cNvSpPr/>
          <p:nvPr/>
        </p:nvSpPr>
        <p:spPr>
          <a:xfrm>
            <a:off x="5031016" y="1724115"/>
            <a:ext cx="1719072" cy="180441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7195105" y="1759584"/>
            <a:ext cx="1928554" cy="1804416"/>
          </a:xfrm>
          <a:prstGeom prst="rect">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p:cNvSpPr/>
          <p:nvPr/>
        </p:nvSpPr>
        <p:spPr>
          <a:xfrm>
            <a:off x="9540410" y="1744065"/>
            <a:ext cx="1910819" cy="1804416"/>
          </a:xfrm>
          <a:prstGeom prst="rect">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
        <p:nvSpPr>
          <p:cNvPr id="30" name="CaixaDeTexto 29"/>
          <p:cNvSpPr txBox="1"/>
          <p:nvPr/>
        </p:nvSpPr>
        <p:spPr>
          <a:xfrm>
            <a:off x="1173907" y="1979910"/>
            <a:ext cx="1572768" cy="1323439"/>
          </a:xfrm>
          <a:prstGeom prst="rect">
            <a:avLst/>
          </a:prstGeom>
          <a:noFill/>
        </p:spPr>
        <p:txBody>
          <a:bodyPr wrap="square" rtlCol="0">
            <a:spAutoFit/>
          </a:bodyPr>
          <a:lstStyle/>
          <a:p>
            <a:pPr algn="ctr"/>
            <a:r>
              <a:rPr lang="pt-BR" sz="1600" b="1" dirty="0" smtClean="0">
                <a:solidFill>
                  <a:schemeClr val="bg1"/>
                </a:solidFill>
              </a:rPr>
              <a:t>Lançamento do Portal da Transparência Graciliano Ramos</a:t>
            </a:r>
            <a:endParaRPr lang="pt-BR" sz="1600" b="1" dirty="0">
              <a:solidFill>
                <a:schemeClr val="bg1"/>
              </a:solidFill>
            </a:endParaRPr>
          </a:p>
        </p:txBody>
      </p:sp>
      <p:sp>
        <p:nvSpPr>
          <p:cNvPr id="31" name="Pentágono 30"/>
          <p:cNvSpPr/>
          <p:nvPr/>
        </p:nvSpPr>
        <p:spPr>
          <a:xfrm>
            <a:off x="1098535" y="3705315"/>
            <a:ext cx="1719072" cy="109728"/>
          </a:xfrm>
          <a:prstGeom prst="homePlate">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Pentágono 31"/>
          <p:cNvSpPr/>
          <p:nvPr/>
        </p:nvSpPr>
        <p:spPr>
          <a:xfrm>
            <a:off x="2957815" y="3699219"/>
            <a:ext cx="1719072" cy="109728"/>
          </a:xfrm>
          <a:prstGeom prst="homePlat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Pentágono 32"/>
          <p:cNvSpPr/>
          <p:nvPr/>
        </p:nvSpPr>
        <p:spPr>
          <a:xfrm>
            <a:off x="5038219" y="3699219"/>
            <a:ext cx="1719072" cy="109728"/>
          </a:xfrm>
          <a:prstGeom prst="homePlate">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Pentágono 33"/>
          <p:cNvSpPr/>
          <p:nvPr/>
        </p:nvSpPr>
        <p:spPr>
          <a:xfrm>
            <a:off x="7299294" y="3693123"/>
            <a:ext cx="1719072" cy="109728"/>
          </a:xfrm>
          <a:prstGeom prst="homePlat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Pentágono 36"/>
          <p:cNvSpPr/>
          <p:nvPr/>
        </p:nvSpPr>
        <p:spPr>
          <a:xfrm>
            <a:off x="9669546" y="3674835"/>
            <a:ext cx="1719072" cy="109728"/>
          </a:xfrm>
          <a:prstGeom prst="homePlat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a:off x="1351241" y="4010115"/>
            <a:ext cx="1133856" cy="2926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a:off x="3201655" y="4016211"/>
            <a:ext cx="1133856" cy="292608"/>
          </a:xfrm>
          <a:prstGeom prst="rect">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p:cNvSpPr/>
          <p:nvPr/>
        </p:nvSpPr>
        <p:spPr>
          <a:xfrm>
            <a:off x="5318635" y="4004019"/>
            <a:ext cx="1133856" cy="2926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p:cNvSpPr/>
          <p:nvPr/>
        </p:nvSpPr>
        <p:spPr>
          <a:xfrm>
            <a:off x="7624580" y="4010115"/>
            <a:ext cx="1133856" cy="292608"/>
          </a:xfrm>
          <a:prstGeom prst="rect">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42"/>
          <p:cNvSpPr/>
          <p:nvPr/>
        </p:nvSpPr>
        <p:spPr>
          <a:xfrm>
            <a:off x="10033054" y="4021200"/>
            <a:ext cx="1133856" cy="292608"/>
          </a:xfrm>
          <a:prstGeom prst="rect">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CaixaDeTexto 44"/>
          <p:cNvSpPr txBox="1"/>
          <p:nvPr/>
        </p:nvSpPr>
        <p:spPr>
          <a:xfrm>
            <a:off x="3147904" y="1897573"/>
            <a:ext cx="1572768" cy="1569660"/>
          </a:xfrm>
          <a:prstGeom prst="rect">
            <a:avLst/>
          </a:prstGeom>
          <a:noFill/>
        </p:spPr>
        <p:txBody>
          <a:bodyPr wrap="square" rtlCol="0">
            <a:spAutoFit/>
          </a:bodyPr>
          <a:lstStyle/>
          <a:p>
            <a:pPr algn="ctr"/>
            <a:r>
              <a:rPr lang="pt-BR" sz="1600" b="1" dirty="0" smtClean="0">
                <a:solidFill>
                  <a:schemeClr val="bg1"/>
                </a:solidFill>
              </a:rPr>
              <a:t>Implantação do 1º Sistema  Eletrônico do Serviço de Informação ao Cidadão</a:t>
            </a:r>
            <a:endParaRPr lang="pt-BR" sz="1600" b="1" dirty="0">
              <a:solidFill>
                <a:schemeClr val="bg1"/>
              </a:solidFill>
            </a:endParaRPr>
          </a:p>
        </p:txBody>
      </p:sp>
      <p:sp>
        <p:nvSpPr>
          <p:cNvPr id="46" name="CaixaDeTexto 45"/>
          <p:cNvSpPr txBox="1"/>
          <p:nvPr/>
        </p:nvSpPr>
        <p:spPr>
          <a:xfrm>
            <a:off x="5025384" y="1743999"/>
            <a:ext cx="1770700" cy="1569660"/>
          </a:xfrm>
          <a:prstGeom prst="rect">
            <a:avLst/>
          </a:prstGeom>
          <a:noFill/>
        </p:spPr>
        <p:txBody>
          <a:bodyPr wrap="square" rtlCol="0">
            <a:spAutoFit/>
          </a:bodyPr>
          <a:lstStyle/>
          <a:p>
            <a:pPr algn="ctr"/>
            <a:r>
              <a:rPr lang="pt-BR" sz="1600" b="1" dirty="0" smtClean="0">
                <a:solidFill>
                  <a:schemeClr val="bg1"/>
                </a:solidFill>
              </a:rPr>
              <a:t>Envio de proposta  do Projeto de Lei Estadual da Transparência à Assembléia Legislativa</a:t>
            </a:r>
            <a:endParaRPr lang="pt-BR" sz="1600" b="1" dirty="0">
              <a:solidFill>
                <a:schemeClr val="bg1"/>
              </a:solidFill>
            </a:endParaRPr>
          </a:p>
        </p:txBody>
      </p:sp>
      <p:sp>
        <p:nvSpPr>
          <p:cNvPr id="51" name="CaixaDeTexto 50"/>
          <p:cNvSpPr txBox="1"/>
          <p:nvPr/>
        </p:nvSpPr>
        <p:spPr>
          <a:xfrm>
            <a:off x="7205634" y="1745946"/>
            <a:ext cx="1848751" cy="1815882"/>
          </a:xfrm>
          <a:prstGeom prst="rect">
            <a:avLst/>
          </a:prstGeom>
          <a:noFill/>
        </p:spPr>
        <p:txBody>
          <a:bodyPr wrap="square" rtlCol="0">
            <a:spAutoFit/>
          </a:bodyPr>
          <a:lstStyle/>
          <a:p>
            <a:pPr algn="ctr"/>
            <a:r>
              <a:rPr lang="pt-BR" sz="1600" b="1" dirty="0" smtClean="0">
                <a:solidFill>
                  <a:schemeClr val="bg1"/>
                </a:solidFill>
              </a:rPr>
              <a:t>Decreto Estadual nº  48.320/2016 - Regulamentação da Lei Anticorrupção (Lei nº 12.846/2013)</a:t>
            </a:r>
            <a:endParaRPr lang="pt-BR" sz="1600" b="1" dirty="0">
              <a:solidFill>
                <a:schemeClr val="bg1"/>
              </a:solidFill>
            </a:endParaRPr>
          </a:p>
        </p:txBody>
      </p:sp>
      <p:sp>
        <p:nvSpPr>
          <p:cNvPr id="53" name="CaixaDeTexto 52"/>
          <p:cNvSpPr txBox="1"/>
          <p:nvPr/>
        </p:nvSpPr>
        <p:spPr>
          <a:xfrm>
            <a:off x="1618209" y="3995280"/>
            <a:ext cx="652743" cy="369332"/>
          </a:xfrm>
          <a:prstGeom prst="rect">
            <a:avLst/>
          </a:prstGeom>
          <a:noFill/>
        </p:spPr>
        <p:txBody>
          <a:bodyPr wrap="none" rtlCol="0">
            <a:spAutoFit/>
          </a:bodyPr>
          <a:lstStyle/>
          <a:p>
            <a:r>
              <a:rPr lang="pt-BR" b="1" dirty="0" smtClean="0">
                <a:solidFill>
                  <a:schemeClr val="bg1"/>
                </a:solidFill>
              </a:rPr>
              <a:t>2015</a:t>
            </a:r>
            <a:endParaRPr lang="pt-BR" b="1" dirty="0">
              <a:solidFill>
                <a:schemeClr val="bg1"/>
              </a:solidFill>
            </a:endParaRPr>
          </a:p>
        </p:txBody>
      </p:sp>
      <p:sp>
        <p:nvSpPr>
          <p:cNvPr id="59" name="CaixaDeTexto 58"/>
          <p:cNvSpPr txBox="1"/>
          <p:nvPr/>
        </p:nvSpPr>
        <p:spPr>
          <a:xfrm>
            <a:off x="3468318" y="3995280"/>
            <a:ext cx="652743" cy="369332"/>
          </a:xfrm>
          <a:prstGeom prst="rect">
            <a:avLst/>
          </a:prstGeom>
          <a:noFill/>
        </p:spPr>
        <p:txBody>
          <a:bodyPr wrap="none" rtlCol="0">
            <a:spAutoFit/>
          </a:bodyPr>
          <a:lstStyle/>
          <a:p>
            <a:r>
              <a:rPr lang="pt-BR" b="1" dirty="0" smtClean="0">
                <a:solidFill>
                  <a:schemeClr val="bg1"/>
                </a:solidFill>
              </a:rPr>
              <a:t>2016</a:t>
            </a:r>
            <a:endParaRPr lang="pt-BR" b="1" dirty="0">
              <a:solidFill>
                <a:schemeClr val="bg1"/>
              </a:solidFill>
            </a:endParaRPr>
          </a:p>
        </p:txBody>
      </p:sp>
      <p:sp>
        <p:nvSpPr>
          <p:cNvPr id="60" name="CaixaDeTexto 59"/>
          <p:cNvSpPr txBox="1"/>
          <p:nvPr/>
        </p:nvSpPr>
        <p:spPr>
          <a:xfrm>
            <a:off x="5562195" y="3981425"/>
            <a:ext cx="652743" cy="369332"/>
          </a:xfrm>
          <a:prstGeom prst="rect">
            <a:avLst/>
          </a:prstGeom>
          <a:noFill/>
        </p:spPr>
        <p:txBody>
          <a:bodyPr wrap="none" rtlCol="0">
            <a:spAutoFit/>
          </a:bodyPr>
          <a:lstStyle/>
          <a:p>
            <a:r>
              <a:rPr lang="pt-BR" b="1" dirty="0" smtClean="0">
                <a:solidFill>
                  <a:schemeClr val="bg1"/>
                </a:solidFill>
              </a:rPr>
              <a:t>2016</a:t>
            </a:r>
            <a:endParaRPr lang="pt-BR" b="1" dirty="0">
              <a:solidFill>
                <a:schemeClr val="bg1"/>
              </a:solidFill>
            </a:endParaRPr>
          </a:p>
        </p:txBody>
      </p:sp>
      <p:sp>
        <p:nvSpPr>
          <p:cNvPr id="61" name="CaixaDeTexto 60"/>
          <p:cNvSpPr txBox="1"/>
          <p:nvPr/>
        </p:nvSpPr>
        <p:spPr>
          <a:xfrm>
            <a:off x="7803554" y="3983088"/>
            <a:ext cx="652743" cy="369332"/>
          </a:xfrm>
          <a:prstGeom prst="rect">
            <a:avLst/>
          </a:prstGeom>
          <a:noFill/>
        </p:spPr>
        <p:txBody>
          <a:bodyPr wrap="none" rtlCol="0">
            <a:spAutoFit/>
          </a:bodyPr>
          <a:lstStyle/>
          <a:p>
            <a:r>
              <a:rPr lang="pt-BR" b="1" dirty="0" smtClean="0">
                <a:solidFill>
                  <a:schemeClr val="bg1"/>
                </a:solidFill>
              </a:rPr>
              <a:t>2016</a:t>
            </a:r>
            <a:endParaRPr lang="pt-BR" b="1" dirty="0">
              <a:solidFill>
                <a:schemeClr val="bg1"/>
              </a:solidFill>
            </a:endParaRPr>
          </a:p>
        </p:txBody>
      </p:sp>
      <p:sp>
        <p:nvSpPr>
          <p:cNvPr id="65" name="CaixaDeTexto 64"/>
          <p:cNvSpPr txBox="1"/>
          <p:nvPr/>
        </p:nvSpPr>
        <p:spPr>
          <a:xfrm>
            <a:off x="10265230" y="4014124"/>
            <a:ext cx="652743" cy="369332"/>
          </a:xfrm>
          <a:prstGeom prst="rect">
            <a:avLst/>
          </a:prstGeom>
          <a:noFill/>
        </p:spPr>
        <p:txBody>
          <a:bodyPr wrap="none" rtlCol="0">
            <a:spAutoFit/>
          </a:bodyPr>
          <a:lstStyle/>
          <a:p>
            <a:r>
              <a:rPr lang="pt-BR" b="1" dirty="0" smtClean="0">
                <a:solidFill>
                  <a:schemeClr val="bg1"/>
                </a:solidFill>
              </a:rPr>
              <a:t>2016</a:t>
            </a:r>
            <a:endParaRPr lang="pt-BR" b="1" dirty="0">
              <a:solidFill>
                <a:schemeClr val="bg1"/>
              </a:solidFill>
            </a:endParaRPr>
          </a:p>
        </p:txBody>
      </p:sp>
      <p:sp>
        <p:nvSpPr>
          <p:cNvPr id="66" name="CaixaDeTexto 65"/>
          <p:cNvSpPr txBox="1"/>
          <p:nvPr/>
        </p:nvSpPr>
        <p:spPr>
          <a:xfrm>
            <a:off x="9655691" y="1891143"/>
            <a:ext cx="1682496" cy="1569660"/>
          </a:xfrm>
          <a:prstGeom prst="rect">
            <a:avLst/>
          </a:prstGeom>
          <a:noFill/>
        </p:spPr>
        <p:txBody>
          <a:bodyPr wrap="square" rtlCol="0">
            <a:spAutoFit/>
          </a:bodyPr>
          <a:lstStyle/>
          <a:p>
            <a:pPr algn="ctr"/>
            <a:r>
              <a:rPr lang="pt-BR" sz="1600" b="1" dirty="0" smtClean="0">
                <a:solidFill>
                  <a:schemeClr val="bg1"/>
                </a:solidFill>
              </a:rPr>
              <a:t>2ª Maior nota no Ranking  Nacional de Transparência – MPF</a:t>
            </a:r>
          </a:p>
          <a:p>
            <a:pPr algn="ctr"/>
            <a:r>
              <a:rPr lang="pt-BR" sz="1600" b="1" dirty="0" smtClean="0">
                <a:solidFill>
                  <a:schemeClr val="bg1"/>
                </a:solidFill>
              </a:rPr>
              <a:t>Nota 9,8</a:t>
            </a:r>
            <a:endParaRPr lang="pt-BR" sz="1600" b="1" dirty="0">
              <a:solidFill>
                <a:schemeClr val="bg1"/>
              </a:solidFill>
            </a:endParaRPr>
          </a:p>
        </p:txBody>
      </p:sp>
      <p:grpSp>
        <p:nvGrpSpPr>
          <p:cNvPr id="2" name="Agrupar 4"/>
          <p:cNvGrpSpPr/>
          <p:nvPr/>
        </p:nvGrpSpPr>
        <p:grpSpPr>
          <a:xfrm>
            <a:off x="5602300" y="5191334"/>
            <a:ext cx="6669827" cy="1670140"/>
            <a:chOff x="5699365" y="5123386"/>
            <a:chExt cx="6693345" cy="1676029"/>
          </a:xfrm>
        </p:grpSpPr>
        <p:pic>
          <p:nvPicPr>
            <p:cNvPr id="4" name="Imagem 3"/>
            <p:cNvPicPr>
              <a:picLocks noChangeAspect="1"/>
            </p:cNvPicPr>
            <p:nvPr/>
          </p:nvPicPr>
          <p:blipFill rotWithShape="1">
            <a:blip r:embed="rId3"/>
            <a:srcRect l="15860" r="20141" b="19038"/>
            <a:stretch/>
          </p:blipFill>
          <p:spPr>
            <a:xfrm>
              <a:off x="5699365" y="5125827"/>
              <a:ext cx="1702697" cy="1671145"/>
            </a:xfrm>
            <a:prstGeom prst="rect">
              <a:avLst/>
            </a:prstGeom>
          </p:spPr>
        </p:pic>
        <p:pic>
          <p:nvPicPr>
            <p:cNvPr id="78" name="Imagem 77"/>
            <p:cNvPicPr>
              <a:picLocks noChangeAspect="1"/>
            </p:cNvPicPr>
            <p:nvPr/>
          </p:nvPicPr>
          <p:blipFill>
            <a:blip r:embed="rId4"/>
            <a:stretch>
              <a:fillRect/>
            </a:stretch>
          </p:blipFill>
          <p:spPr>
            <a:xfrm>
              <a:off x="7386296" y="5123386"/>
              <a:ext cx="5006414" cy="1676029"/>
            </a:xfrm>
            <a:prstGeom prst="rect">
              <a:avLst/>
            </a:prstGeom>
          </p:spPr>
        </p:pic>
      </p:grpSp>
      <p:grpSp>
        <p:nvGrpSpPr>
          <p:cNvPr id="3" name="Agrupar 70"/>
          <p:cNvGrpSpPr/>
          <p:nvPr/>
        </p:nvGrpSpPr>
        <p:grpSpPr>
          <a:xfrm>
            <a:off x="417345" y="4497796"/>
            <a:ext cx="4746398" cy="2731172"/>
            <a:chOff x="632981" y="648149"/>
            <a:chExt cx="10987290" cy="6322306"/>
          </a:xfrm>
        </p:grpSpPr>
        <p:pic>
          <p:nvPicPr>
            <p:cNvPr id="72" name="Imagem 71" descr="Capturar01.PNG"/>
            <p:cNvPicPr>
              <a:picLocks noChangeAspect="1"/>
            </p:cNvPicPr>
            <p:nvPr/>
          </p:nvPicPr>
          <p:blipFill>
            <a:blip r:embed="rId5" cstate="print"/>
            <a:stretch>
              <a:fillRect/>
            </a:stretch>
          </p:blipFill>
          <p:spPr>
            <a:xfrm>
              <a:off x="1527952" y="1348304"/>
              <a:ext cx="2501318" cy="4053231"/>
            </a:xfrm>
            <a:prstGeom prst="rect">
              <a:avLst/>
            </a:prstGeom>
          </p:spPr>
        </p:pic>
        <p:pic>
          <p:nvPicPr>
            <p:cNvPr id="73" name="Imagem 7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6433" y="648149"/>
              <a:ext cx="7143838" cy="620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Imagem 73" descr="Capturar02.PNG"/>
            <p:cNvPicPr>
              <a:picLocks noChangeAspect="1"/>
            </p:cNvPicPr>
            <p:nvPr/>
          </p:nvPicPr>
          <p:blipFill rotWithShape="1">
            <a:blip r:embed="rId7" cstate="print"/>
            <a:srcRect l="26552" t="68815" r="27934" b="21682"/>
            <a:stretch/>
          </p:blipFill>
          <p:spPr>
            <a:xfrm>
              <a:off x="6663877" y="3649719"/>
              <a:ext cx="3096429" cy="331352"/>
            </a:xfrm>
            <a:prstGeom prst="rect">
              <a:avLst/>
            </a:prstGeom>
          </p:spPr>
        </p:pic>
        <p:pic>
          <p:nvPicPr>
            <p:cNvPr id="75" name="Picture 2" descr="C:\Users\Carla Queiroz\Desktop\ENVIAR EMAIL\Hand-Holding-Smartphone-PNG-Image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981" y="664134"/>
              <a:ext cx="5935360" cy="63063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96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750" fill="hold"/>
                                        <p:tgtEl>
                                          <p:spTgt spid="56"/>
                                        </p:tgtEl>
                                        <p:attrNameLst>
                                          <p:attrName>ppt_x</p:attrName>
                                        </p:attrNameLst>
                                      </p:cBhvr>
                                      <p:tavLst>
                                        <p:tav tm="0">
                                          <p:val>
                                            <p:strVal val="0-#ppt_w/2"/>
                                          </p:val>
                                        </p:tav>
                                        <p:tav tm="100000">
                                          <p:val>
                                            <p:strVal val="#ppt_x"/>
                                          </p:val>
                                        </p:tav>
                                      </p:tavLst>
                                    </p:anim>
                                    <p:anim calcmode="lin" valueType="num">
                                      <p:cBhvr additive="base">
                                        <p:cTn id="8" dur="75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750"/>
                                        <p:tgtEl>
                                          <p:spTgt spid="57"/>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750"/>
                                        <p:tgtEl>
                                          <p:spTgt spid="30"/>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50"/>
                                        <p:tgtEl>
                                          <p:spTgt spid="4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750"/>
                                        <p:tgtEl>
                                          <p:spTgt spid="46"/>
                                        </p:tgtEl>
                                      </p:cBhvr>
                                    </p:animEffect>
                                  </p:childTnLst>
                                </p:cTn>
                              </p:par>
                            </p:childTnLst>
                          </p:cTn>
                        </p:par>
                        <p:par>
                          <p:cTn id="25" fill="hold">
                            <p:stCondLst>
                              <p:cond delay="3750"/>
                            </p:stCondLst>
                            <p:childTnLst>
                              <p:par>
                                <p:cTn id="26" presetID="10"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750"/>
                                        <p:tgtEl>
                                          <p:spTgt spid="51"/>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750"/>
                                        <p:tgtEl>
                                          <p:spTgt spid="53"/>
                                        </p:tgtEl>
                                      </p:cBhvr>
                                    </p:animEffect>
                                  </p:childTnLst>
                                </p:cTn>
                              </p:par>
                            </p:childTnLst>
                          </p:cTn>
                        </p:par>
                        <p:par>
                          <p:cTn id="33" fill="hold">
                            <p:stCondLst>
                              <p:cond delay="5250"/>
                            </p:stCondLst>
                            <p:childTnLst>
                              <p:par>
                                <p:cTn id="34" presetID="10" presetClass="entr" presetSubtype="0"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750"/>
                                        <p:tgtEl>
                                          <p:spTgt spid="59"/>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750"/>
                                        <p:tgtEl>
                                          <p:spTgt spid="60"/>
                                        </p:tgtEl>
                                      </p:cBhvr>
                                    </p:animEffect>
                                  </p:childTnLst>
                                </p:cTn>
                              </p:par>
                            </p:childTnLst>
                          </p:cTn>
                        </p:par>
                        <p:par>
                          <p:cTn id="41" fill="hold">
                            <p:stCondLst>
                              <p:cond delay="6750"/>
                            </p:stCondLst>
                            <p:childTnLst>
                              <p:par>
                                <p:cTn id="42" presetID="10" presetClass="entr" presetSubtype="0"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750"/>
                                        <p:tgtEl>
                                          <p:spTgt spid="61"/>
                                        </p:tgtEl>
                                      </p:cBhvr>
                                    </p:animEffect>
                                  </p:childTnLst>
                                </p:cTn>
                              </p:par>
                            </p:childTnLst>
                          </p:cTn>
                        </p:par>
                        <p:par>
                          <p:cTn id="45" fill="hold">
                            <p:stCondLst>
                              <p:cond delay="7500"/>
                            </p:stCondLst>
                            <p:childTnLst>
                              <p:par>
                                <p:cTn id="46" presetID="10" presetClass="entr" presetSubtype="0"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750"/>
                                        <p:tgtEl>
                                          <p:spTgt spid="65"/>
                                        </p:tgtEl>
                                      </p:cBhvr>
                                    </p:animEffect>
                                  </p:childTnLst>
                                </p:cTn>
                              </p:par>
                            </p:childTnLst>
                          </p:cTn>
                        </p:par>
                        <p:par>
                          <p:cTn id="49" fill="hold">
                            <p:stCondLst>
                              <p:cond delay="8250"/>
                            </p:stCondLst>
                            <p:childTnLst>
                              <p:par>
                                <p:cTn id="50" presetID="10" presetClass="entr" presetSubtype="0"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30" grpId="0"/>
      <p:bldP spid="45" grpId="0"/>
      <p:bldP spid="46" grpId="0"/>
      <p:bldP spid="51" grpId="0"/>
      <p:bldP spid="53" grpId="0"/>
      <p:bldP spid="59" grpId="0"/>
      <p:bldP spid="60" grpId="0"/>
      <p:bldP spid="61"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pt-BR" smtClean="0">
              <a:solidFill>
                <a:prstClr val="black"/>
              </a:solidFill>
              <a:latin typeface="Arial" pitchFamily="34" charset="0"/>
              <a:cs typeface="Arial" pitchFamily="34" charset="0"/>
            </a:endParaRPr>
          </a:p>
        </p:txBody>
      </p:sp>
      <p:pic>
        <p:nvPicPr>
          <p:cNvPr id="56" name="Imagem 55"/>
          <p:cNvPicPr>
            <a:picLocks noChangeAspect="1"/>
          </p:cNvPicPr>
          <p:nvPr/>
        </p:nvPicPr>
        <p:blipFill>
          <a:blip r:embed="rId2" cstate="print"/>
          <a:stretch>
            <a:fillRect/>
          </a:stretch>
        </p:blipFill>
        <p:spPr>
          <a:xfrm>
            <a:off x="-1" y="411242"/>
            <a:ext cx="8797637" cy="872688"/>
          </a:xfrm>
          <a:prstGeom prst="rect">
            <a:avLst/>
          </a:prstGeom>
        </p:spPr>
      </p:pic>
      <p:sp>
        <p:nvSpPr>
          <p:cNvPr id="57" name="CaixaDeTexto 56"/>
          <p:cNvSpPr txBox="1"/>
          <p:nvPr/>
        </p:nvSpPr>
        <p:spPr>
          <a:xfrm>
            <a:off x="202487" y="536612"/>
            <a:ext cx="7050328" cy="646331"/>
          </a:xfrm>
          <a:prstGeom prst="rect">
            <a:avLst/>
          </a:prstGeom>
          <a:noFill/>
        </p:spPr>
        <p:txBody>
          <a:bodyPr wrap="none" rtlCol="0">
            <a:spAutoFit/>
          </a:bodyPr>
          <a:lstStyle/>
          <a:p>
            <a:r>
              <a:rPr lang="pt-BR" sz="3600" b="1" dirty="0" smtClean="0">
                <a:solidFill>
                  <a:srgbClr val="FFFFFF"/>
                </a:solidFill>
              </a:rPr>
              <a:t>AÇÕES DESENVOLVIDAS 2015 - 2018</a:t>
            </a:r>
            <a:endParaRPr lang="pt-BR" sz="3600" b="1" dirty="0">
              <a:solidFill>
                <a:srgbClr val="FFFFFF"/>
              </a:solidFill>
            </a:endParaRPr>
          </a:p>
        </p:txBody>
      </p:sp>
      <p:sp>
        <p:nvSpPr>
          <p:cNvPr id="17" name="Retângulo 16"/>
          <p:cNvSpPr/>
          <p:nvPr/>
        </p:nvSpPr>
        <p:spPr>
          <a:xfrm>
            <a:off x="503036" y="1954571"/>
            <a:ext cx="1719072" cy="180441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2362316" y="1948475"/>
            <a:ext cx="1719072" cy="1804416"/>
          </a:xfrm>
          <a:prstGeom prst="rect">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25" name="Retângulo 24"/>
          <p:cNvSpPr/>
          <p:nvPr/>
        </p:nvSpPr>
        <p:spPr>
          <a:xfrm>
            <a:off x="4239884" y="1936283"/>
            <a:ext cx="1719072" cy="180441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6099164" y="1930187"/>
            <a:ext cx="1719072" cy="1804416"/>
          </a:xfrm>
          <a:prstGeom prst="rect">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7958443" y="1911899"/>
            <a:ext cx="1967346" cy="180441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500" dirty="0"/>
          </a:p>
        </p:txBody>
      </p:sp>
      <p:sp>
        <p:nvSpPr>
          <p:cNvPr id="28" name="Retângulo 27"/>
          <p:cNvSpPr/>
          <p:nvPr/>
        </p:nvSpPr>
        <p:spPr>
          <a:xfrm>
            <a:off x="10053259" y="1905803"/>
            <a:ext cx="1719072" cy="1804416"/>
          </a:xfrm>
          <a:prstGeom prst="rect">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
        <p:nvSpPr>
          <p:cNvPr id="31" name="Pentágono 30"/>
          <p:cNvSpPr/>
          <p:nvPr/>
        </p:nvSpPr>
        <p:spPr>
          <a:xfrm>
            <a:off x="532405" y="3917482"/>
            <a:ext cx="1632620" cy="118041"/>
          </a:xfrm>
          <a:prstGeom prst="homePlate">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Pentágono 31"/>
          <p:cNvSpPr/>
          <p:nvPr/>
        </p:nvSpPr>
        <p:spPr>
          <a:xfrm>
            <a:off x="2402767" y="3910833"/>
            <a:ext cx="1593827" cy="110282"/>
          </a:xfrm>
          <a:prstGeom prst="homePlat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Pentágono 32"/>
          <p:cNvSpPr/>
          <p:nvPr/>
        </p:nvSpPr>
        <p:spPr>
          <a:xfrm>
            <a:off x="4342408" y="3911387"/>
            <a:ext cx="1665316" cy="96428"/>
          </a:xfrm>
          <a:prstGeom prst="homePlate">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Pentágono 33"/>
          <p:cNvSpPr/>
          <p:nvPr/>
        </p:nvSpPr>
        <p:spPr>
          <a:xfrm>
            <a:off x="6268188" y="3933001"/>
            <a:ext cx="1598815" cy="88670"/>
          </a:xfrm>
          <a:prstGeom prst="homePlat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Pentágono 35"/>
          <p:cNvSpPr/>
          <p:nvPr/>
        </p:nvSpPr>
        <p:spPr>
          <a:xfrm>
            <a:off x="8166261" y="3905291"/>
            <a:ext cx="1626527" cy="116378"/>
          </a:xfrm>
          <a:prstGeom prst="homePlate">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Pentágono 36"/>
          <p:cNvSpPr/>
          <p:nvPr/>
        </p:nvSpPr>
        <p:spPr>
          <a:xfrm>
            <a:off x="10161316" y="3914713"/>
            <a:ext cx="1587737" cy="93103"/>
          </a:xfrm>
          <a:prstGeom prst="homePlat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a:off x="795644" y="4222283"/>
            <a:ext cx="1133856" cy="2926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a:off x="2618348" y="4228379"/>
            <a:ext cx="1133856" cy="292608"/>
          </a:xfrm>
          <a:prstGeom prst="rect">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p:cNvSpPr/>
          <p:nvPr/>
        </p:nvSpPr>
        <p:spPr>
          <a:xfrm>
            <a:off x="4593452" y="4216187"/>
            <a:ext cx="1133856" cy="2926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p:cNvSpPr/>
          <p:nvPr/>
        </p:nvSpPr>
        <p:spPr>
          <a:xfrm>
            <a:off x="6500949" y="4222283"/>
            <a:ext cx="1133856" cy="292608"/>
          </a:xfrm>
          <a:prstGeom prst="rect">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41"/>
          <p:cNvSpPr/>
          <p:nvPr/>
        </p:nvSpPr>
        <p:spPr>
          <a:xfrm>
            <a:off x="8451118" y="4234475"/>
            <a:ext cx="1133856" cy="2926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42"/>
          <p:cNvSpPr/>
          <p:nvPr/>
        </p:nvSpPr>
        <p:spPr>
          <a:xfrm>
            <a:off x="10395191" y="4240571"/>
            <a:ext cx="1133856" cy="292608"/>
          </a:xfrm>
          <a:prstGeom prst="rect">
            <a:avLst/>
          </a:prstGeom>
          <a:solidFill>
            <a:srgbClr val="52A34D"/>
          </a:solidFill>
          <a:ln>
            <a:solidFill>
              <a:srgbClr val="52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CaixaDeTexto 52"/>
          <p:cNvSpPr txBox="1"/>
          <p:nvPr/>
        </p:nvSpPr>
        <p:spPr>
          <a:xfrm>
            <a:off x="1034902" y="4207448"/>
            <a:ext cx="652743" cy="369332"/>
          </a:xfrm>
          <a:prstGeom prst="rect">
            <a:avLst/>
          </a:prstGeom>
          <a:noFill/>
        </p:spPr>
        <p:txBody>
          <a:bodyPr wrap="none" rtlCol="0">
            <a:spAutoFit/>
          </a:bodyPr>
          <a:lstStyle/>
          <a:p>
            <a:r>
              <a:rPr lang="pt-BR" b="1" dirty="0" smtClean="0">
                <a:solidFill>
                  <a:schemeClr val="bg1"/>
                </a:solidFill>
              </a:rPr>
              <a:t>2017</a:t>
            </a:r>
            <a:endParaRPr lang="pt-BR" b="1" dirty="0">
              <a:solidFill>
                <a:schemeClr val="bg1"/>
              </a:solidFill>
            </a:endParaRPr>
          </a:p>
        </p:txBody>
      </p:sp>
      <p:sp>
        <p:nvSpPr>
          <p:cNvPr id="59" name="CaixaDeTexto 58"/>
          <p:cNvSpPr txBox="1"/>
          <p:nvPr/>
        </p:nvSpPr>
        <p:spPr>
          <a:xfrm>
            <a:off x="2885011" y="4207448"/>
            <a:ext cx="652743" cy="369332"/>
          </a:xfrm>
          <a:prstGeom prst="rect">
            <a:avLst/>
          </a:prstGeom>
          <a:noFill/>
        </p:spPr>
        <p:txBody>
          <a:bodyPr wrap="none" rtlCol="0">
            <a:spAutoFit/>
          </a:bodyPr>
          <a:lstStyle/>
          <a:p>
            <a:r>
              <a:rPr lang="pt-BR" b="1" dirty="0" smtClean="0">
                <a:solidFill>
                  <a:schemeClr val="bg1"/>
                </a:solidFill>
              </a:rPr>
              <a:t>2017</a:t>
            </a:r>
            <a:endParaRPr lang="pt-BR" b="1" dirty="0">
              <a:solidFill>
                <a:schemeClr val="bg1"/>
              </a:solidFill>
            </a:endParaRPr>
          </a:p>
        </p:txBody>
      </p:sp>
      <p:sp>
        <p:nvSpPr>
          <p:cNvPr id="60" name="CaixaDeTexto 59"/>
          <p:cNvSpPr txBox="1"/>
          <p:nvPr/>
        </p:nvSpPr>
        <p:spPr>
          <a:xfrm>
            <a:off x="4852530" y="4207448"/>
            <a:ext cx="652743" cy="369332"/>
          </a:xfrm>
          <a:prstGeom prst="rect">
            <a:avLst/>
          </a:prstGeom>
          <a:noFill/>
        </p:spPr>
        <p:txBody>
          <a:bodyPr wrap="none" rtlCol="0">
            <a:spAutoFit/>
          </a:bodyPr>
          <a:lstStyle/>
          <a:p>
            <a:r>
              <a:rPr lang="pt-BR" b="1" dirty="0" smtClean="0">
                <a:solidFill>
                  <a:schemeClr val="bg1"/>
                </a:solidFill>
              </a:rPr>
              <a:t>2018</a:t>
            </a:r>
            <a:endParaRPr lang="pt-BR" b="1" dirty="0">
              <a:solidFill>
                <a:schemeClr val="bg1"/>
              </a:solidFill>
            </a:endParaRPr>
          </a:p>
        </p:txBody>
      </p:sp>
      <p:sp>
        <p:nvSpPr>
          <p:cNvPr id="61" name="CaixaDeTexto 60"/>
          <p:cNvSpPr txBox="1"/>
          <p:nvPr/>
        </p:nvSpPr>
        <p:spPr>
          <a:xfrm>
            <a:off x="6679921" y="4195256"/>
            <a:ext cx="652743" cy="369332"/>
          </a:xfrm>
          <a:prstGeom prst="rect">
            <a:avLst/>
          </a:prstGeom>
          <a:noFill/>
        </p:spPr>
        <p:txBody>
          <a:bodyPr wrap="none" rtlCol="0">
            <a:spAutoFit/>
          </a:bodyPr>
          <a:lstStyle/>
          <a:p>
            <a:r>
              <a:rPr lang="pt-BR" b="1" dirty="0" smtClean="0">
                <a:solidFill>
                  <a:schemeClr val="bg1"/>
                </a:solidFill>
              </a:rPr>
              <a:t>2018</a:t>
            </a:r>
            <a:endParaRPr lang="pt-BR" b="1" dirty="0">
              <a:solidFill>
                <a:schemeClr val="bg1"/>
              </a:solidFill>
            </a:endParaRPr>
          </a:p>
        </p:txBody>
      </p:sp>
      <p:sp>
        <p:nvSpPr>
          <p:cNvPr id="62" name="CaixaDeTexto 61"/>
          <p:cNvSpPr txBox="1"/>
          <p:nvPr/>
        </p:nvSpPr>
        <p:spPr>
          <a:xfrm>
            <a:off x="8638956" y="4196919"/>
            <a:ext cx="652743" cy="369332"/>
          </a:xfrm>
          <a:prstGeom prst="rect">
            <a:avLst/>
          </a:prstGeom>
          <a:noFill/>
        </p:spPr>
        <p:txBody>
          <a:bodyPr wrap="none" rtlCol="0">
            <a:spAutoFit/>
          </a:bodyPr>
          <a:lstStyle/>
          <a:p>
            <a:r>
              <a:rPr lang="pt-BR" b="1" dirty="0" smtClean="0">
                <a:solidFill>
                  <a:schemeClr val="bg1"/>
                </a:solidFill>
              </a:rPr>
              <a:t>2018</a:t>
            </a:r>
            <a:endParaRPr lang="pt-BR" b="1" dirty="0">
              <a:solidFill>
                <a:schemeClr val="bg1"/>
              </a:solidFill>
            </a:endParaRPr>
          </a:p>
        </p:txBody>
      </p:sp>
      <p:sp>
        <p:nvSpPr>
          <p:cNvPr id="65" name="CaixaDeTexto 64"/>
          <p:cNvSpPr txBox="1"/>
          <p:nvPr/>
        </p:nvSpPr>
        <p:spPr>
          <a:xfrm>
            <a:off x="10629027" y="4191930"/>
            <a:ext cx="652743" cy="646331"/>
          </a:xfrm>
          <a:prstGeom prst="rect">
            <a:avLst/>
          </a:prstGeom>
          <a:noFill/>
        </p:spPr>
        <p:txBody>
          <a:bodyPr wrap="none" rtlCol="0">
            <a:spAutoFit/>
          </a:bodyPr>
          <a:lstStyle/>
          <a:p>
            <a:r>
              <a:rPr lang="pt-BR" b="1" dirty="0" smtClean="0">
                <a:solidFill>
                  <a:schemeClr val="bg1"/>
                </a:solidFill>
              </a:rPr>
              <a:t>2018</a:t>
            </a:r>
          </a:p>
          <a:p>
            <a:endParaRPr lang="pt-BR" b="1" dirty="0">
              <a:solidFill>
                <a:schemeClr val="bg1"/>
              </a:solidFill>
            </a:endParaRPr>
          </a:p>
        </p:txBody>
      </p:sp>
      <p:sp>
        <p:nvSpPr>
          <p:cNvPr id="44" name="CaixaDeTexto 43"/>
          <p:cNvSpPr txBox="1"/>
          <p:nvPr/>
        </p:nvSpPr>
        <p:spPr>
          <a:xfrm>
            <a:off x="393308" y="2390374"/>
            <a:ext cx="1865376" cy="830997"/>
          </a:xfrm>
          <a:prstGeom prst="rect">
            <a:avLst/>
          </a:prstGeom>
          <a:noFill/>
        </p:spPr>
        <p:txBody>
          <a:bodyPr wrap="square" rtlCol="0">
            <a:spAutoFit/>
          </a:bodyPr>
          <a:lstStyle/>
          <a:p>
            <a:pPr algn="ctr"/>
            <a:r>
              <a:rPr lang="pt-BR" sz="1600" b="1" dirty="0" smtClean="0">
                <a:solidFill>
                  <a:schemeClr val="bg1"/>
                </a:solidFill>
              </a:rPr>
              <a:t>Implantação do Sistema </a:t>
            </a:r>
            <a:r>
              <a:rPr lang="pt-BR" sz="1600" b="1" dirty="0" err="1" smtClean="0">
                <a:solidFill>
                  <a:schemeClr val="bg1"/>
                </a:solidFill>
              </a:rPr>
              <a:t>e-SIC</a:t>
            </a:r>
            <a:r>
              <a:rPr lang="pt-BR" sz="1600" b="1" dirty="0" smtClean="0">
                <a:solidFill>
                  <a:schemeClr val="bg1"/>
                </a:solidFill>
              </a:rPr>
              <a:t> Alagoas </a:t>
            </a:r>
            <a:endParaRPr lang="pt-BR" sz="1600" b="1" dirty="0">
              <a:solidFill>
                <a:schemeClr val="bg1"/>
              </a:solidFill>
            </a:endParaRPr>
          </a:p>
        </p:txBody>
      </p:sp>
      <p:sp>
        <p:nvSpPr>
          <p:cNvPr id="47" name="CaixaDeTexto 46"/>
          <p:cNvSpPr txBox="1"/>
          <p:nvPr/>
        </p:nvSpPr>
        <p:spPr>
          <a:xfrm>
            <a:off x="10056585" y="2298934"/>
            <a:ext cx="1725168" cy="1077218"/>
          </a:xfrm>
          <a:prstGeom prst="rect">
            <a:avLst/>
          </a:prstGeom>
          <a:noFill/>
        </p:spPr>
        <p:txBody>
          <a:bodyPr wrap="square" rtlCol="0">
            <a:spAutoFit/>
          </a:bodyPr>
          <a:lstStyle/>
          <a:p>
            <a:pPr algn="ctr"/>
            <a:r>
              <a:rPr lang="pt-BR" sz="1600" b="1" dirty="0" smtClean="0">
                <a:solidFill>
                  <a:schemeClr val="bg1"/>
                </a:solidFill>
              </a:rPr>
              <a:t>Monitoramento das Ações implementadas em 2015-2017</a:t>
            </a:r>
            <a:endParaRPr lang="pt-BR" sz="1600" b="1" dirty="0">
              <a:solidFill>
                <a:schemeClr val="bg1"/>
              </a:solidFill>
            </a:endParaRPr>
          </a:p>
        </p:txBody>
      </p:sp>
      <p:sp>
        <p:nvSpPr>
          <p:cNvPr id="48" name="CaixaDeTexto 47"/>
          <p:cNvSpPr txBox="1"/>
          <p:nvPr/>
        </p:nvSpPr>
        <p:spPr>
          <a:xfrm>
            <a:off x="4205527" y="2237418"/>
            <a:ext cx="1865376" cy="1323439"/>
          </a:xfrm>
          <a:prstGeom prst="rect">
            <a:avLst/>
          </a:prstGeom>
          <a:noFill/>
        </p:spPr>
        <p:txBody>
          <a:bodyPr wrap="square" rtlCol="0">
            <a:spAutoFit/>
          </a:bodyPr>
          <a:lstStyle/>
          <a:p>
            <a:pPr algn="ctr"/>
            <a:r>
              <a:rPr lang="pt-BR" sz="1600" b="1" dirty="0" smtClean="0">
                <a:solidFill>
                  <a:schemeClr val="bg1"/>
                </a:solidFill>
              </a:rPr>
              <a:t>Desenvolvimento do Sistema Eletrônico de Ouvidorias (</a:t>
            </a:r>
            <a:r>
              <a:rPr lang="pt-BR" sz="1600" b="1" dirty="0" err="1" smtClean="0">
                <a:solidFill>
                  <a:schemeClr val="bg1"/>
                </a:solidFill>
              </a:rPr>
              <a:t>e-OUV</a:t>
            </a:r>
            <a:r>
              <a:rPr lang="pt-BR" sz="1600" b="1" dirty="0" smtClean="0">
                <a:solidFill>
                  <a:schemeClr val="bg1"/>
                </a:solidFill>
              </a:rPr>
              <a:t> Alagoas)</a:t>
            </a:r>
          </a:p>
        </p:txBody>
      </p:sp>
      <p:sp>
        <p:nvSpPr>
          <p:cNvPr id="50" name="CaixaDeTexto 49"/>
          <p:cNvSpPr txBox="1"/>
          <p:nvPr/>
        </p:nvSpPr>
        <p:spPr>
          <a:xfrm>
            <a:off x="8043237" y="2062858"/>
            <a:ext cx="1865376" cy="1569660"/>
          </a:xfrm>
          <a:prstGeom prst="rect">
            <a:avLst/>
          </a:prstGeom>
          <a:noFill/>
        </p:spPr>
        <p:txBody>
          <a:bodyPr wrap="square" rtlCol="0">
            <a:spAutoFit/>
          </a:bodyPr>
          <a:lstStyle/>
          <a:p>
            <a:pPr algn="ctr"/>
            <a:r>
              <a:rPr lang="pt-BR" sz="1600" b="1" dirty="0" smtClean="0">
                <a:solidFill>
                  <a:schemeClr val="bg1"/>
                </a:solidFill>
              </a:rPr>
              <a:t>Projetos de fomento da Cultura da Transparência (ex: caravana da transparência)</a:t>
            </a:r>
            <a:endParaRPr lang="pt-BR" sz="1600" b="1" dirty="0">
              <a:solidFill>
                <a:schemeClr val="bg1"/>
              </a:solidFill>
            </a:endParaRPr>
          </a:p>
        </p:txBody>
      </p:sp>
      <p:sp>
        <p:nvSpPr>
          <p:cNvPr id="54" name="CaixaDeTexto 53"/>
          <p:cNvSpPr txBox="1"/>
          <p:nvPr/>
        </p:nvSpPr>
        <p:spPr>
          <a:xfrm>
            <a:off x="6069796" y="1975841"/>
            <a:ext cx="1865376" cy="1569660"/>
          </a:xfrm>
          <a:prstGeom prst="rect">
            <a:avLst/>
          </a:prstGeom>
          <a:noFill/>
        </p:spPr>
        <p:txBody>
          <a:bodyPr wrap="square" rtlCol="0">
            <a:spAutoFit/>
          </a:bodyPr>
          <a:lstStyle/>
          <a:p>
            <a:pPr algn="ctr"/>
            <a:r>
              <a:rPr lang="pt-BR" sz="1600" b="1" dirty="0" smtClean="0">
                <a:solidFill>
                  <a:schemeClr val="bg1"/>
                </a:solidFill>
              </a:rPr>
              <a:t>Lei Estadual nº 7.972/2018 - Após 53 anos, foi criado o quadro permanente de pessoal da CGE</a:t>
            </a:r>
            <a:endParaRPr lang="pt-BR" sz="1600" b="1" dirty="0">
              <a:solidFill>
                <a:schemeClr val="bg1"/>
              </a:solidFill>
            </a:endParaRPr>
          </a:p>
        </p:txBody>
      </p:sp>
      <p:sp>
        <p:nvSpPr>
          <p:cNvPr id="55" name="CaixaDeTexto 54"/>
          <p:cNvSpPr txBox="1"/>
          <p:nvPr/>
        </p:nvSpPr>
        <p:spPr>
          <a:xfrm>
            <a:off x="2313548" y="2335510"/>
            <a:ext cx="1865376" cy="1077218"/>
          </a:xfrm>
          <a:prstGeom prst="rect">
            <a:avLst/>
          </a:prstGeom>
          <a:noFill/>
        </p:spPr>
        <p:txBody>
          <a:bodyPr wrap="square" rtlCol="0">
            <a:spAutoFit/>
          </a:bodyPr>
          <a:lstStyle/>
          <a:p>
            <a:pPr algn="ctr"/>
            <a:r>
              <a:rPr lang="pt-BR" sz="1600" b="1" dirty="0" smtClean="0">
                <a:solidFill>
                  <a:schemeClr val="bg1"/>
                </a:solidFill>
              </a:rPr>
              <a:t>1º Lugar no Ranking da CGU – Escala Brasil Transparente</a:t>
            </a:r>
            <a:endParaRPr lang="pt-BR" sz="1600" b="1" dirty="0">
              <a:solidFill>
                <a:schemeClr val="bg1"/>
              </a:solidFill>
            </a:endParaRPr>
          </a:p>
        </p:txBody>
      </p:sp>
      <p:pic>
        <p:nvPicPr>
          <p:cNvPr id="63" name="Picture 3" descr="C:\Users\Carla Queiroz\Desktop\graciliano ramos 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733" y="4763540"/>
            <a:ext cx="2502102" cy="240974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Agrupar 63"/>
          <p:cNvGrpSpPr/>
          <p:nvPr/>
        </p:nvGrpSpPr>
        <p:grpSpPr>
          <a:xfrm>
            <a:off x="2465001" y="5103412"/>
            <a:ext cx="4787814" cy="1477657"/>
            <a:chOff x="2157744" y="4863274"/>
            <a:chExt cx="4787814" cy="1477657"/>
          </a:xfrm>
        </p:grpSpPr>
        <p:sp>
          <p:nvSpPr>
            <p:cNvPr id="66" name="CaixaDeTexto 65"/>
            <p:cNvSpPr txBox="1"/>
            <p:nvPr/>
          </p:nvSpPr>
          <p:spPr>
            <a:xfrm>
              <a:off x="2543454" y="5037669"/>
              <a:ext cx="4402104" cy="923330"/>
            </a:xfrm>
            <a:prstGeom prst="rect">
              <a:avLst/>
            </a:prstGeom>
            <a:noFill/>
          </p:spPr>
          <p:txBody>
            <a:bodyPr wrap="square" rtlCol="0">
              <a:spAutoFit/>
            </a:bodyPr>
            <a:lstStyle/>
            <a:p>
              <a:r>
                <a:rPr lang="pt-BR" b="1" i="1" dirty="0" smtClean="0">
                  <a:solidFill>
                    <a:schemeClr val="accent5">
                      <a:lumMod val="75000"/>
                    </a:schemeClr>
                  </a:solidFill>
                </a:rPr>
                <a:t>É </a:t>
              </a:r>
              <a:r>
                <a:rPr lang="pt-BR" b="1" i="1" dirty="0">
                  <a:solidFill>
                    <a:schemeClr val="accent5">
                      <a:lumMod val="75000"/>
                    </a:schemeClr>
                  </a:solidFill>
                </a:rPr>
                <a:t>fácil se livrar </a:t>
              </a:r>
              <a:r>
                <a:rPr lang="pt-BR" b="1" i="1" dirty="0" smtClean="0">
                  <a:solidFill>
                    <a:schemeClr val="accent5">
                      <a:lumMod val="75000"/>
                    </a:schemeClr>
                  </a:solidFill>
                </a:rPr>
                <a:t>das responsabilidades. </a:t>
              </a:r>
            </a:p>
            <a:p>
              <a:r>
                <a:rPr lang="pt-BR" b="1" i="1" dirty="0" smtClean="0">
                  <a:solidFill>
                    <a:schemeClr val="accent5">
                      <a:lumMod val="75000"/>
                    </a:schemeClr>
                  </a:solidFill>
                </a:rPr>
                <a:t>Difícil </a:t>
              </a:r>
              <a:r>
                <a:rPr lang="pt-BR" b="1" i="1" dirty="0">
                  <a:solidFill>
                    <a:schemeClr val="accent5">
                      <a:lumMod val="75000"/>
                    </a:schemeClr>
                  </a:solidFill>
                </a:rPr>
                <a:t>é escapar das </a:t>
              </a:r>
              <a:r>
                <a:rPr lang="pt-BR" b="1" i="1" dirty="0" smtClean="0">
                  <a:solidFill>
                    <a:schemeClr val="accent5">
                      <a:lumMod val="75000"/>
                    </a:schemeClr>
                  </a:solidFill>
                </a:rPr>
                <a:t>consequências por </a:t>
              </a:r>
              <a:r>
                <a:rPr lang="pt-BR" b="1" i="1" dirty="0">
                  <a:solidFill>
                    <a:schemeClr val="accent5">
                      <a:lumMod val="75000"/>
                    </a:schemeClr>
                  </a:solidFill>
                </a:rPr>
                <a:t>ter se livrado </a:t>
              </a:r>
              <a:r>
                <a:rPr lang="pt-BR" b="1" i="1" dirty="0" smtClean="0">
                  <a:solidFill>
                    <a:schemeClr val="accent5">
                      <a:lumMod val="75000"/>
                    </a:schemeClr>
                  </a:solidFill>
                </a:rPr>
                <a:t>delas.</a:t>
              </a:r>
            </a:p>
          </p:txBody>
        </p:sp>
        <p:sp>
          <p:nvSpPr>
            <p:cNvPr id="67" name="Retângulo 66"/>
            <p:cNvSpPr/>
            <p:nvPr/>
          </p:nvSpPr>
          <p:spPr>
            <a:xfrm>
              <a:off x="5085904" y="5502742"/>
              <a:ext cx="466794" cy="769441"/>
            </a:xfrm>
            <a:prstGeom prst="rect">
              <a:avLst/>
            </a:prstGeom>
          </p:spPr>
          <p:txBody>
            <a:bodyPr wrap="none">
              <a:spAutoFit/>
            </a:bodyPr>
            <a:lstStyle/>
            <a:p>
              <a:r>
                <a:rPr lang="pt-BR" sz="4400" b="1" i="1" dirty="0" smtClean="0">
                  <a:solidFill>
                    <a:srgbClr val="92D050"/>
                  </a:solidFill>
                  <a:latin typeface="Arial" panose="020B0604020202020204" pitchFamily="34" charset="0"/>
                  <a:cs typeface="Arial" panose="020B0604020202020204" pitchFamily="34" charset="0"/>
                </a:rPr>
                <a:t>”</a:t>
              </a:r>
              <a:endParaRPr lang="pt-BR" sz="4400" i="1" dirty="0">
                <a:solidFill>
                  <a:srgbClr val="92D050"/>
                </a:solidFill>
                <a:latin typeface="Arial" panose="020B0604020202020204" pitchFamily="34" charset="0"/>
                <a:cs typeface="Arial" panose="020B0604020202020204" pitchFamily="34" charset="0"/>
              </a:endParaRPr>
            </a:p>
          </p:txBody>
        </p:sp>
        <p:sp>
          <p:nvSpPr>
            <p:cNvPr id="68" name="Retângulo 67"/>
            <p:cNvSpPr/>
            <p:nvPr/>
          </p:nvSpPr>
          <p:spPr>
            <a:xfrm>
              <a:off x="2157744" y="4863274"/>
              <a:ext cx="466794" cy="769441"/>
            </a:xfrm>
            <a:prstGeom prst="rect">
              <a:avLst/>
            </a:prstGeom>
          </p:spPr>
          <p:txBody>
            <a:bodyPr wrap="none">
              <a:spAutoFit/>
            </a:bodyPr>
            <a:lstStyle/>
            <a:p>
              <a:r>
                <a:rPr lang="pt-BR" sz="4400" b="1" i="1" dirty="0" smtClean="0">
                  <a:solidFill>
                    <a:srgbClr val="92D050"/>
                  </a:solidFill>
                  <a:latin typeface="Arial" panose="020B0604020202020204" pitchFamily="34" charset="0"/>
                  <a:cs typeface="Arial" panose="020B0604020202020204" pitchFamily="34" charset="0"/>
                </a:rPr>
                <a:t>“</a:t>
              </a:r>
              <a:endParaRPr lang="pt-BR" sz="4400" i="1" dirty="0">
                <a:solidFill>
                  <a:srgbClr val="92D050"/>
                </a:solidFill>
                <a:latin typeface="Arial" panose="020B0604020202020204" pitchFamily="34" charset="0"/>
                <a:cs typeface="Arial" panose="020B0604020202020204" pitchFamily="34" charset="0"/>
              </a:endParaRPr>
            </a:p>
          </p:txBody>
        </p:sp>
        <p:sp>
          <p:nvSpPr>
            <p:cNvPr id="69" name="CaixaDeTexto 68"/>
            <p:cNvSpPr txBox="1"/>
            <p:nvPr/>
          </p:nvSpPr>
          <p:spPr>
            <a:xfrm>
              <a:off x="2585073" y="6002377"/>
              <a:ext cx="3895135" cy="338554"/>
            </a:xfrm>
            <a:prstGeom prst="rect">
              <a:avLst/>
            </a:prstGeom>
            <a:noFill/>
          </p:spPr>
          <p:txBody>
            <a:bodyPr wrap="square" rtlCol="0">
              <a:spAutoFit/>
            </a:bodyPr>
            <a:lstStyle/>
            <a:p>
              <a:r>
                <a:rPr lang="pt-BR" sz="1600" i="1" dirty="0" smtClean="0">
                  <a:solidFill>
                    <a:schemeClr val="accent5">
                      <a:lumMod val="75000"/>
                    </a:schemeClr>
                  </a:solidFill>
                </a:rPr>
                <a:t>Graciliano Ramos</a:t>
              </a:r>
              <a:endParaRPr lang="pt-BR" sz="2800" i="1" dirty="0">
                <a:solidFill>
                  <a:schemeClr val="accent5">
                    <a:lumMod val="75000"/>
                  </a:schemeClr>
                </a:solidFill>
              </a:endParaRPr>
            </a:p>
          </p:txBody>
        </p:sp>
      </p:grpSp>
      <p:pic>
        <p:nvPicPr>
          <p:cNvPr id="70" name="Imagem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9559" y="5168636"/>
            <a:ext cx="3068174" cy="1097725"/>
          </a:xfrm>
          <a:prstGeom prst="rect">
            <a:avLst/>
          </a:prstGeom>
        </p:spPr>
      </p:pic>
    </p:spTree>
    <p:extLst>
      <p:ext uri="{BB962C8B-B14F-4D97-AF65-F5344CB8AC3E}">
        <p14:creationId xmlns:p14="http://schemas.microsoft.com/office/powerpoint/2010/main" val="22396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750" fill="hold"/>
                                        <p:tgtEl>
                                          <p:spTgt spid="56"/>
                                        </p:tgtEl>
                                        <p:attrNameLst>
                                          <p:attrName>ppt_x</p:attrName>
                                        </p:attrNameLst>
                                      </p:cBhvr>
                                      <p:tavLst>
                                        <p:tav tm="0">
                                          <p:val>
                                            <p:strVal val="0-#ppt_w/2"/>
                                          </p:val>
                                        </p:tav>
                                        <p:tav tm="100000">
                                          <p:val>
                                            <p:strVal val="#ppt_x"/>
                                          </p:val>
                                        </p:tav>
                                      </p:tavLst>
                                    </p:anim>
                                    <p:anim calcmode="lin" valueType="num">
                                      <p:cBhvr additive="base">
                                        <p:cTn id="8" dur="75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750"/>
                                        <p:tgtEl>
                                          <p:spTgt spid="57"/>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750"/>
                                        <p:tgtEl>
                                          <p:spTgt spid="53"/>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750"/>
                                        <p:tgtEl>
                                          <p:spTgt spid="59"/>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750"/>
                                        <p:tgtEl>
                                          <p:spTgt spid="60"/>
                                        </p:tgtEl>
                                      </p:cBhvr>
                                    </p:animEffect>
                                  </p:childTnLst>
                                </p:cTn>
                              </p:par>
                            </p:childTnLst>
                          </p:cTn>
                        </p:par>
                        <p:par>
                          <p:cTn id="25" fill="hold">
                            <p:stCondLst>
                              <p:cond delay="3750"/>
                            </p:stCondLst>
                            <p:childTnLst>
                              <p:par>
                                <p:cTn id="26" presetID="10" presetClass="entr" presetSubtype="0"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750"/>
                                        <p:tgtEl>
                                          <p:spTgt spid="61"/>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750"/>
                                        <p:tgtEl>
                                          <p:spTgt spid="62"/>
                                        </p:tgtEl>
                                      </p:cBhvr>
                                    </p:animEffect>
                                  </p:childTnLst>
                                </p:cTn>
                              </p:par>
                            </p:childTnLst>
                          </p:cTn>
                        </p:par>
                        <p:par>
                          <p:cTn id="33" fill="hold">
                            <p:stCondLst>
                              <p:cond delay="5250"/>
                            </p:stCondLst>
                            <p:childTnLst>
                              <p:par>
                                <p:cTn id="34" presetID="10" presetClass="entr" presetSubtype="0"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750"/>
                                        <p:tgtEl>
                                          <p:spTgt spid="65"/>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750"/>
                                        <p:tgtEl>
                                          <p:spTgt spid="44"/>
                                        </p:tgtEl>
                                      </p:cBhvr>
                                    </p:animEffect>
                                  </p:childTnLst>
                                </p:cTn>
                              </p:par>
                            </p:childTnLst>
                          </p:cTn>
                        </p:par>
                        <p:par>
                          <p:cTn id="41" fill="hold">
                            <p:stCondLst>
                              <p:cond delay="6750"/>
                            </p:stCondLst>
                            <p:childTnLst>
                              <p:par>
                                <p:cTn id="42" presetID="10" presetClass="entr" presetSubtype="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750"/>
                                        <p:tgtEl>
                                          <p:spTgt spid="47"/>
                                        </p:tgtEl>
                                      </p:cBhvr>
                                    </p:animEffect>
                                  </p:childTnLst>
                                </p:cTn>
                              </p:par>
                            </p:childTnLst>
                          </p:cTn>
                        </p:par>
                        <p:par>
                          <p:cTn id="45" fill="hold">
                            <p:stCondLst>
                              <p:cond delay="7500"/>
                            </p:stCondLst>
                            <p:childTnLst>
                              <p:par>
                                <p:cTn id="46" presetID="10"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750"/>
                                        <p:tgtEl>
                                          <p:spTgt spid="48"/>
                                        </p:tgtEl>
                                      </p:cBhvr>
                                    </p:animEffect>
                                  </p:childTnLst>
                                </p:cTn>
                              </p:par>
                            </p:childTnLst>
                          </p:cTn>
                        </p:par>
                        <p:par>
                          <p:cTn id="49" fill="hold">
                            <p:stCondLst>
                              <p:cond delay="8250"/>
                            </p:stCondLst>
                            <p:childTnLst>
                              <p:par>
                                <p:cTn id="50" presetID="10"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750"/>
                                        <p:tgtEl>
                                          <p:spTgt spid="50"/>
                                        </p:tgtEl>
                                      </p:cBhvr>
                                    </p:animEffect>
                                  </p:childTnLst>
                                </p:cTn>
                              </p:par>
                            </p:childTnLst>
                          </p:cTn>
                        </p:par>
                        <p:par>
                          <p:cTn id="53" fill="hold">
                            <p:stCondLst>
                              <p:cond delay="9000"/>
                            </p:stCondLst>
                            <p:childTnLst>
                              <p:par>
                                <p:cTn id="54" presetID="10" presetClass="entr" presetSubtype="0"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750"/>
                                        <p:tgtEl>
                                          <p:spTgt spid="54"/>
                                        </p:tgtEl>
                                      </p:cBhvr>
                                    </p:animEffect>
                                  </p:childTnLst>
                                </p:cTn>
                              </p:par>
                            </p:childTnLst>
                          </p:cTn>
                        </p:par>
                        <p:par>
                          <p:cTn id="57" fill="hold">
                            <p:stCondLst>
                              <p:cond delay="9750"/>
                            </p:stCondLst>
                            <p:childTnLst>
                              <p:par>
                                <p:cTn id="58" presetID="10"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750"/>
                                        <p:tgtEl>
                                          <p:spTgt spid="55"/>
                                        </p:tgtEl>
                                      </p:cBhvr>
                                    </p:animEffect>
                                  </p:childTnLst>
                                </p:cTn>
                              </p:par>
                            </p:childTnLst>
                          </p:cTn>
                        </p:par>
                        <p:par>
                          <p:cTn id="61" fill="hold">
                            <p:stCondLst>
                              <p:cond delay="10500"/>
                            </p:stCondLst>
                            <p:childTnLst>
                              <p:par>
                                <p:cTn id="62" presetID="2" presetClass="entr" presetSubtype="4" fill="hold" nodeType="afterEffect">
                                  <p:stCondLst>
                                    <p:cond delay="0"/>
                                  </p:stCondLst>
                                  <p:childTnLst>
                                    <p:set>
                                      <p:cBhvr>
                                        <p:cTn id="63" dur="1" fill="hold">
                                          <p:stCondLst>
                                            <p:cond delay="0"/>
                                          </p:stCondLst>
                                        </p:cTn>
                                        <p:tgtEl>
                                          <p:spTgt spid="70"/>
                                        </p:tgtEl>
                                        <p:attrNameLst>
                                          <p:attrName>style.visibility</p:attrName>
                                        </p:attrNameLst>
                                      </p:cBhvr>
                                      <p:to>
                                        <p:strVal val="visible"/>
                                      </p:to>
                                    </p:set>
                                    <p:anim calcmode="lin" valueType="num">
                                      <p:cBhvr additive="base">
                                        <p:cTn id="64" dur="1000" fill="hold"/>
                                        <p:tgtEl>
                                          <p:spTgt spid="70"/>
                                        </p:tgtEl>
                                        <p:attrNameLst>
                                          <p:attrName>ppt_x</p:attrName>
                                        </p:attrNameLst>
                                      </p:cBhvr>
                                      <p:tavLst>
                                        <p:tav tm="0">
                                          <p:val>
                                            <p:strVal val="#ppt_x"/>
                                          </p:val>
                                        </p:tav>
                                        <p:tav tm="100000">
                                          <p:val>
                                            <p:strVal val="#ppt_x"/>
                                          </p:val>
                                        </p:tav>
                                      </p:tavLst>
                                    </p:anim>
                                    <p:anim calcmode="lin" valueType="num">
                                      <p:cBhvr additive="base">
                                        <p:cTn id="65" dur="10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3" grpId="0"/>
      <p:bldP spid="59" grpId="0"/>
      <p:bldP spid="60" grpId="0"/>
      <p:bldP spid="61" grpId="0"/>
      <p:bldP spid="62" grpId="0"/>
      <p:bldP spid="65" grpId="0"/>
      <p:bldP spid="44" grpId="0"/>
      <p:bldP spid="47" grpId="0"/>
      <p:bldP spid="48" grpId="0"/>
      <p:bldP spid="50"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11049035" y="142853"/>
            <a:ext cx="733791" cy="323165"/>
          </a:xfrm>
          <a:prstGeom prst="rect">
            <a:avLst/>
          </a:prstGeom>
          <a:noFill/>
        </p:spPr>
        <p:txBody>
          <a:bodyPr wrap="none">
            <a:spAutoFit/>
          </a:bodyPr>
          <a:lstStyle/>
          <a:p>
            <a:pPr fontAlgn="auto">
              <a:spcBef>
                <a:spcPts val="0"/>
              </a:spcBef>
              <a:spcAft>
                <a:spcPts val="0"/>
              </a:spcAft>
              <a:defRPr/>
            </a:pPr>
            <a:r>
              <a:rPr lang="pt-BR" sz="1500" dirty="0">
                <a:solidFill>
                  <a:schemeClr val="tx1">
                    <a:lumMod val="65000"/>
                    <a:lumOff val="35000"/>
                  </a:schemeClr>
                </a:solidFill>
              </a:rPr>
              <a:t>R</a:t>
            </a:r>
            <a:r>
              <a:rPr lang="pt-BR" sz="1500" dirty="0">
                <a:solidFill>
                  <a:schemeClr val="tx1">
                    <a:lumMod val="65000"/>
                    <a:lumOff val="35000"/>
                  </a:schemeClr>
                </a:solidFill>
                <a:latin typeface="+mn-lt"/>
                <a:cs typeface="+mn-cs"/>
              </a:rPr>
              <a:t>ev.01</a:t>
            </a:r>
          </a:p>
        </p:txBody>
      </p:sp>
      <p:pic>
        <p:nvPicPr>
          <p:cNvPr id="19" name="Imagem 6"/>
          <p:cNvPicPr>
            <a:picLocks noChangeAspect="1"/>
          </p:cNvPicPr>
          <p:nvPr/>
        </p:nvPicPr>
        <p:blipFill rotWithShape="1">
          <a:blip r:embed="rId2" cstate="print"/>
          <a:srcRect l="7138" t="-375" r="2160" b="9867"/>
          <a:stretch/>
        </p:blipFill>
        <p:spPr bwMode="auto">
          <a:xfrm>
            <a:off x="-8549" y="0"/>
            <a:ext cx="12200549" cy="3509682"/>
          </a:xfrm>
          <a:prstGeom prst="rect">
            <a:avLst/>
          </a:prstGeom>
          <a:noFill/>
          <a:ln w="9525">
            <a:noFill/>
            <a:miter lim="800000"/>
            <a:headEnd/>
            <a:tailEnd/>
          </a:ln>
        </p:spPr>
      </p:pic>
      <p:sp>
        <p:nvSpPr>
          <p:cNvPr id="11" name="CaixaDeTexto 7"/>
          <p:cNvSpPr txBox="1">
            <a:spLocks noChangeArrowheads="1"/>
          </p:cNvSpPr>
          <p:nvPr/>
        </p:nvSpPr>
        <p:spPr bwMode="auto">
          <a:xfrm>
            <a:off x="8822310" y="476992"/>
            <a:ext cx="2595563" cy="2400657"/>
          </a:xfrm>
          <a:prstGeom prst="rect">
            <a:avLst/>
          </a:prstGeom>
          <a:noFill/>
          <a:ln w="9525">
            <a:noFill/>
            <a:miter lim="800000"/>
            <a:headEnd/>
            <a:tailEnd/>
          </a:ln>
        </p:spPr>
        <p:txBody>
          <a:bodyPr>
            <a:spAutoFit/>
          </a:bodyPr>
          <a:lstStyle/>
          <a:p>
            <a:pPr algn="r" eaLnBrk="1" hangingPunct="1"/>
            <a:r>
              <a:rPr lang="pt-BR" altLang="pt-BR" sz="5400" b="1" dirty="0" smtClean="0">
                <a:solidFill>
                  <a:schemeClr val="accent1">
                    <a:lumMod val="60000"/>
                    <a:lumOff val="40000"/>
                  </a:schemeClr>
                </a:solidFill>
                <a:latin typeface="Calibri" pitchFamily="34" charset="0"/>
              </a:rPr>
              <a:t>CGE: </a:t>
            </a:r>
            <a:r>
              <a:rPr lang="pt-BR" altLang="pt-BR" sz="3200" b="1" dirty="0" smtClean="0">
                <a:solidFill>
                  <a:schemeClr val="bg1"/>
                </a:solidFill>
                <a:latin typeface="Calibri" pitchFamily="34" charset="0"/>
              </a:rPr>
              <a:t>Transparência </a:t>
            </a:r>
            <a:r>
              <a:rPr lang="pt-BR" altLang="pt-BR" sz="3200" b="1" dirty="0">
                <a:solidFill>
                  <a:schemeClr val="bg1"/>
                </a:solidFill>
                <a:latin typeface="Calibri" pitchFamily="34" charset="0"/>
              </a:rPr>
              <a:t>a serviço do cidadão</a:t>
            </a:r>
          </a:p>
        </p:txBody>
      </p:sp>
      <p:sp>
        <p:nvSpPr>
          <p:cNvPr id="15" name="Retângulo 14"/>
          <p:cNvSpPr/>
          <p:nvPr/>
        </p:nvSpPr>
        <p:spPr>
          <a:xfrm flipH="1">
            <a:off x="4899" y="210053"/>
            <a:ext cx="4645536" cy="3089879"/>
          </a:xfrm>
          <a:prstGeom prst="rect">
            <a:avLst/>
          </a:prstGeom>
          <a:gradFill flip="none" rotWithShape="1">
            <a:gsLst>
              <a:gs pos="0">
                <a:schemeClr val="accent1">
                  <a:tint val="66000"/>
                  <a:satMod val="160000"/>
                </a:schemeClr>
              </a:gs>
              <a:gs pos="48000">
                <a:schemeClr val="accent1">
                  <a:tint val="44500"/>
                  <a:satMod val="160000"/>
                </a:schemeClr>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Agrupar 3"/>
          <p:cNvGrpSpPr/>
          <p:nvPr/>
        </p:nvGrpSpPr>
        <p:grpSpPr>
          <a:xfrm>
            <a:off x="634447" y="533306"/>
            <a:ext cx="2552116" cy="2190455"/>
            <a:chOff x="629548" y="2106611"/>
            <a:chExt cx="2552116" cy="2190455"/>
          </a:xfrm>
        </p:grpSpPr>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48" y="2106611"/>
              <a:ext cx="2552116" cy="2128900"/>
            </a:xfrm>
            <a:prstGeom prst="rect">
              <a:avLst/>
            </a:prstGeom>
          </p:spPr>
        </p:pic>
        <p:sp>
          <p:nvSpPr>
            <p:cNvPr id="18" name="CaixaDeTexto 7"/>
            <p:cNvSpPr txBox="1">
              <a:spLocks noChangeArrowheads="1"/>
            </p:cNvSpPr>
            <p:nvPr/>
          </p:nvSpPr>
          <p:spPr bwMode="auto">
            <a:xfrm>
              <a:off x="748062" y="3973901"/>
              <a:ext cx="2203685" cy="323165"/>
            </a:xfrm>
            <a:prstGeom prst="rect">
              <a:avLst/>
            </a:prstGeom>
            <a:noFill/>
            <a:ln w="9525">
              <a:noFill/>
              <a:miter lim="800000"/>
              <a:headEnd/>
              <a:tailEnd/>
            </a:ln>
          </p:spPr>
          <p:txBody>
            <a:bodyPr wrap="square">
              <a:spAutoFit/>
            </a:bodyPr>
            <a:lstStyle/>
            <a:p>
              <a:pPr algn="ctr" eaLnBrk="1" hangingPunct="1"/>
              <a:r>
                <a:rPr lang="pt-BR" altLang="pt-BR" sz="1500" b="1" dirty="0" smtClean="0">
                  <a:latin typeface="Calibri" pitchFamily="34" charset="0"/>
                </a:rPr>
                <a:t>CONTROLADORIA GERAL</a:t>
              </a:r>
              <a:endParaRPr lang="pt-BR" altLang="pt-BR" sz="1500" b="1" dirty="0">
                <a:latin typeface="Calibri" pitchFamily="34" charset="0"/>
              </a:endParaRPr>
            </a:p>
          </p:txBody>
        </p:sp>
      </p:grpSp>
      <p:sp>
        <p:nvSpPr>
          <p:cNvPr id="9" name="CaixaDeTexto 8"/>
          <p:cNvSpPr txBox="1"/>
          <p:nvPr/>
        </p:nvSpPr>
        <p:spPr>
          <a:xfrm>
            <a:off x="1166068" y="4164028"/>
            <a:ext cx="5310932" cy="1569660"/>
          </a:xfrm>
          <a:prstGeom prst="rect">
            <a:avLst/>
          </a:prstGeom>
          <a:noFill/>
        </p:spPr>
        <p:txBody>
          <a:bodyPr wrap="square">
            <a:spAutoFit/>
          </a:bodyPr>
          <a:lstStyle/>
          <a:p>
            <a:pPr algn="r" fontAlgn="auto">
              <a:spcBef>
                <a:spcPts val="0"/>
              </a:spcBef>
              <a:spcAft>
                <a:spcPts val="0"/>
              </a:spcAft>
              <a:defRPr/>
            </a:pPr>
            <a:r>
              <a:rPr lang="pt-BR" sz="4800" b="1" dirty="0" smtClean="0">
                <a:solidFill>
                  <a:schemeClr val="accent5">
                    <a:lumMod val="75000"/>
                  </a:schemeClr>
                </a:solidFill>
                <a:latin typeface="+mn-lt"/>
                <a:cs typeface="+mn-cs"/>
              </a:rPr>
              <a:t>Novos Indicadores de Transparência</a:t>
            </a:r>
            <a:endParaRPr lang="pt-BR" sz="4800" b="1" dirty="0" smtClean="0">
              <a:solidFill>
                <a:srgbClr val="00B050"/>
              </a:solidFill>
              <a:latin typeface="+mn-lt"/>
              <a:cs typeface="+mn-cs"/>
            </a:endParaRPr>
          </a:p>
        </p:txBody>
      </p:sp>
      <p:sp>
        <p:nvSpPr>
          <p:cNvPr id="2" name="Retângulo 1"/>
          <p:cNvSpPr/>
          <p:nvPr/>
        </p:nvSpPr>
        <p:spPr>
          <a:xfrm>
            <a:off x="7089476" y="4164028"/>
            <a:ext cx="4021654" cy="1569660"/>
          </a:xfrm>
          <a:prstGeom prst="rect">
            <a:avLst/>
          </a:prstGeom>
        </p:spPr>
        <p:txBody>
          <a:bodyPr wrap="square">
            <a:spAutoFit/>
          </a:bodyPr>
          <a:lstStyle/>
          <a:p>
            <a:pPr fontAlgn="auto">
              <a:spcBef>
                <a:spcPts val="0"/>
              </a:spcBef>
              <a:spcAft>
                <a:spcPts val="0"/>
              </a:spcAft>
              <a:defRPr/>
            </a:pPr>
            <a:r>
              <a:rPr lang="pt-BR" sz="9600" b="1" dirty="0">
                <a:solidFill>
                  <a:srgbClr val="00B050"/>
                </a:solidFill>
              </a:rPr>
              <a:t>2019</a:t>
            </a:r>
          </a:p>
        </p:txBody>
      </p:sp>
      <p:sp>
        <p:nvSpPr>
          <p:cNvPr id="3" name="Retângulo 2"/>
          <p:cNvSpPr/>
          <p:nvPr/>
        </p:nvSpPr>
        <p:spPr>
          <a:xfrm>
            <a:off x="6720840" y="4164028"/>
            <a:ext cx="91440" cy="15696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3" name="Imagem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68" y="1074648"/>
            <a:ext cx="10024689" cy="6092783"/>
          </a:xfrm>
          <a:prstGeom prst="rect">
            <a:avLst/>
          </a:prstGeom>
        </p:spPr>
      </p:pic>
      <p:pic>
        <p:nvPicPr>
          <p:cNvPr id="47" name="Imagem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7076" y="1741083"/>
            <a:ext cx="8329848" cy="4759913"/>
          </a:xfrm>
          <a:prstGeom prst="rect">
            <a:avLst/>
          </a:prstGeom>
        </p:spPr>
      </p:pic>
      <p:pic>
        <p:nvPicPr>
          <p:cNvPr id="17" name="Imagem 16"/>
          <p:cNvPicPr>
            <a:picLocks noChangeAspect="1"/>
          </p:cNvPicPr>
          <p:nvPr/>
        </p:nvPicPr>
        <p:blipFill>
          <a:blip r:embed="rId5" cstate="print"/>
          <a:stretch>
            <a:fillRect/>
          </a:stretch>
        </p:blipFill>
        <p:spPr>
          <a:xfrm>
            <a:off x="-2229434" y="588926"/>
            <a:ext cx="9694506" cy="978750"/>
          </a:xfrm>
          <a:prstGeom prst="rect">
            <a:avLst/>
          </a:prstGeom>
        </p:spPr>
      </p:pic>
      <p:sp>
        <p:nvSpPr>
          <p:cNvPr id="2" name="Título 1"/>
          <p:cNvSpPr>
            <a:spLocks noGrp="1"/>
          </p:cNvSpPr>
          <p:nvPr>
            <p:ph type="title"/>
          </p:nvPr>
        </p:nvSpPr>
        <p:spPr>
          <a:xfrm>
            <a:off x="168145" y="405995"/>
            <a:ext cx="10515600" cy="1325563"/>
          </a:xfrm>
        </p:spPr>
        <p:txBody>
          <a:bodyPr/>
          <a:lstStyle/>
          <a:p>
            <a:r>
              <a:rPr lang="pt-BR" b="1" dirty="0" smtClean="0">
                <a:solidFill>
                  <a:schemeClr val="bg1"/>
                </a:solidFill>
              </a:rPr>
              <a:t>CORRUPÇÃO NO MUNDO</a:t>
            </a:r>
            <a:endParaRPr lang="pt-BR"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childTnLst>
                          </p:cTn>
                        </p:par>
                        <p:par>
                          <p:cTn id="17" fill="hold">
                            <p:stCondLst>
                              <p:cond delay="2250"/>
                            </p:stCondLst>
                            <p:childTnLst>
                              <p:par>
                                <p:cTn id="18" presetID="10" presetClass="entr" presetSubtype="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24"/>
          <p:cNvGrpSpPr/>
          <p:nvPr/>
        </p:nvGrpSpPr>
        <p:grpSpPr>
          <a:xfrm>
            <a:off x="716434" y="-162828"/>
            <a:ext cx="11480048" cy="2583794"/>
            <a:chOff x="716434" y="-162828"/>
            <a:chExt cx="11480048" cy="2583794"/>
          </a:xfrm>
        </p:grpSpPr>
        <p:pic>
          <p:nvPicPr>
            <p:cNvPr id="26" name="Imagem 6"/>
            <p:cNvPicPr>
              <a:picLocks noChangeAspect="1"/>
            </p:cNvPicPr>
            <p:nvPr/>
          </p:nvPicPr>
          <p:blipFill rotWithShape="1">
            <a:blip r:embed="rId2" cstate="print"/>
            <a:srcRect l="2880" t="9442" r="24373" b="19387"/>
            <a:stretch/>
          </p:blipFill>
          <p:spPr bwMode="auto">
            <a:xfrm>
              <a:off x="3040472" y="-161364"/>
              <a:ext cx="9156010" cy="2582330"/>
            </a:xfrm>
            <a:prstGeom prst="rect">
              <a:avLst/>
            </a:prstGeom>
            <a:noFill/>
            <a:ln w="9525">
              <a:noFill/>
              <a:miter lim="800000"/>
              <a:headEnd/>
              <a:tailEnd/>
            </a:ln>
          </p:spPr>
        </p:pic>
        <p:sp>
          <p:nvSpPr>
            <p:cNvPr id="27" name="Retângulo 26"/>
            <p:cNvSpPr/>
            <p:nvPr/>
          </p:nvSpPr>
          <p:spPr>
            <a:xfrm flipH="1">
              <a:off x="716434" y="-115943"/>
              <a:ext cx="6936298" cy="2536909"/>
            </a:xfrm>
            <a:prstGeom prst="rect">
              <a:avLst/>
            </a:prstGeom>
            <a:gradFill flip="none" rotWithShape="1">
              <a:gsLst>
                <a:gs pos="0">
                  <a:schemeClr val="accent1">
                    <a:tint val="66000"/>
                    <a:satMod val="160000"/>
                  </a:schemeClr>
                </a:gs>
                <a:gs pos="48000">
                  <a:schemeClr val="accent1">
                    <a:tint val="44500"/>
                    <a:satMod val="160000"/>
                  </a:schemeClr>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7"/>
            <p:cNvGrpSpPr/>
            <p:nvPr/>
          </p:nvGrpSpPr>
          <p:grpSpPr>
            <a:xfrm>
              <a:off x="1383527" y="-162828"/>
              <a:ext cx="2552116" cy="2190455"/>
              <a:chOff x="629548" y="2106611"/>
              <a:chExt cx="2552116" cy="2190455"/>
            </a:xfrm>
          </p:grpSpPr>
          <p:pic>
            <p:nvPicPr>
              <p:cNvPr id="29" name="Imagem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48" y="2106611"/>
                <a:ext cx="2552116" cy="2128900"/>
              </a:xfrm>
              <a:prstGeom prst="rect">
                <a:avLst/>
              </a:prstGeom>
            </p:spPr>
          </p:pic>
          <p:sp>
            <p:nvSpPr>
              <p:cNvPr id="30" name="CaixaDeTexto 7"/>
              <p:cNvSpPr txBox="1">
                <a:spLocks noChangeArrowheads="1"/>
              </p:cNvSpPr>
              <p:nvPr/>
            </p:nvSpPr>
            <p:spPr bwMode="auto">
              <a:xfrm>
                <a:off x="748062" y="3973901"/>
                <a:ext cx="2203685" cy="323165"/>
              </a:xfrm>
              <a:prstGeom prst="rect">
                <a:avLst/>
              </a:prstGeom>
              <a:noFill/>
              <a:ln w="9525">
                <a:noFill/>
                <a:miter lim="800000"/>
                <a:headEnd/>
                <a:tailEnd/>
              </a:ln>
            </p:spPr>
            <p:txBody>
              <a:bodyPr wrap="square">
                <a:spAutoFit/>
              </a:bodyPr>
              <a:lstStyle/>
              <a:p>
                <a:pPr algn="ctr" eaLnBrk="1" hangingPunct="1"/>
                <a:r>
                  <a:rPr lang="pt-BR" altLang="pt-BR" sz="1500" b="1" dirty="0" smtClean="0">
                    <a:latin typeface="Calibri" pitchFamily="34" charset="0"/>
                  </a:rPr>
                  <a:t>CONTROLADORIA GERAL</a:t>
                </a:r>
                <a:endParaRPr lang="pt-BR" altLang="pt-BR" sz="1500" b="1" dirty="0">
                  <a:latin typeface="Calibri" pitchFamily="34" charset="0"/>
                </a:endParaRPr>
              </a:p>
            </p:txBody>
          </p:sp>
        </p:grpSp>
      </p:grpSp>
      <p:pic>
        <p:nvPicPr>
          <p:cNvPr id="31" name="Imagem 8"/>
          <p:cNvPicPr>
            <a:picLocks noChangeAspect="1"/>
          </p:cNvPicPr>
          <p:nvPr/>
        </p:nvPicPr>
        <p:blipFill>
          <a:blip r:embed="rId4" cstate="print"/>
          <a:srcRect/>
          <a:stretch>
            <a:fillRect/>
          </a:stretch>
        </p:blipFill>
        <p:spPr bwMode="auto">
          <a:xfrm>
            <a:off x="20357" y="-5040"/>
            <a:ext cx="12176125" cy="6858000"/>
          </a:xfrm>
          <a:prstGeom prst="rect">
            <a:avLst/>
          </a:prstGeom>
          <a:noFill/>
          <a:ln w="9525">
            <a:noFill/>
            <a:miter lim="800000"/>
            <a:headEnd/>
            <a:tailEnd/>
          </a:ln>
        </p:spPr>
      </p:pic>
      <p:pic>
        <p:nvPicPr>
          <p:cNvPr id="4" name="Imagem 3"/>
          <p:cNvPicPr>
            <a:picLocks noChangeAspect="1"/>
          </p:cNvPicPr>
          <p:nvPr/>
        </p:nvPicPr>
        <p:blipFill rotWithShape="1">
          <a:blip r:embed="rId5">
            <a:duotone>
              <a:schemeClr val="accent1">
                <a:shade val="45000"/>
                <a:satMod val="135000"/>
              </a:schemeClr>
              <a:prstClr val="white"/>
            </a:duotone>
          </a:blip>
          <a:srcRect t="13208" b="13021"/>
          <a:stretch/>
        </p:blipFill>
        <p:spPr>
          <a:xfrm>
            <a:off x="694475" y="2879558"/>
            <a:ext cx="5702721" cy="3994483"/>
          </a:xfrm>
          <a:prstGeom prst="rect">
            <a:avLst/>
          </a:prstGeom>
          <a:effectLst>
            <a:softEdge rad="419100"/>
          </a:effectLst>
        </p:spPr>
      </p:pic>
      <p:sp>
        <p:nvSpPr>
          <p:cNvPr id="18" name="CaixaDeTexto 17"/>
          <p:cNvSpPr txBox="1"/>
          <p:nvPr/>
        </p:nvSpPr>
        <p:spPr>
          <a:xfrm>
            <a:off x="5790954" y="3567442"/>
            <a:ext cx="5635506" cy="2554545"/>
          </a:xfrm>
          <a:prstGeom prst="rect">
            <a:avLst/>
          </a:prstGeom>
          <a:noFill/>
        </p:spPr>
        <p:txBody>
          <a:bodyPr wrap="square">
            <a:spAutoFit/>
          </a:bodyPr>
          <a:lstStyle/>
          <a:p>
            <a:pPr algn="r" fontAlgn="auto">
              <a:spcBef>
                <a:spcPts val="0"/>
              </a:spcBef>
              <a:spcAft>
                <a:spcPts val="0"/>
              </a:spcAft>
              <a:defRPr/>
            </a:pPr>
            <a:r>
              <a:rPr lang="pt-BR" sz="4000" b="1" dirty="0" smtClean="0">
                <a:solidFill>
                  <a:schemeClr val="accent5">
                    <a:lumMod val="75000"/>
                  </a:schemeClr>
                </a:solidFill>
                <a:latin typeface="+mn-lt"/>
                <a:cs typeface="+mn-cs"/>
              </a:rPr>
              <a:t>MEDIDAS QUE DEVEM SER IMPLEMENTADAS </a:t>
            </a:r>
            <a:r>
              <a:rPr lang="pt-BR" sz="4000" b="1" dirty="0" smtClean="0">
                <a:solidFill>
                  <a:srgbClr val="00B050"/>
                </a:solidFill>
                <a:latin typeface="+mn-lt"/>
                <a:cs typeface="+mn-cs"/>
              </a:rPr>
              <a:t>PELO GOVERNO DO ESTADO DE ALAGOAS</a:t>
            </a:r>
          </a:p>
        </p:txBody>
      </p:sp>
      <p:pic>
        <p:nvPicPr>
          <p:cNvPr id="19" name="Imagem 18"/>
          <p:cNvPicPr>
            <a:picLocks noChangeAspect="1"/>
          </p:cNvPicPr>
          <p:nvPr/>
        </p:nvPicPr>
        <p:blipFill rotWithShape="1">
          <a:blip r:embed="rId3" cstate="print">
            <a:extLst>
              <a:ext uri="{28A0092B-C50C-407E-A947-70E740481C1C}">
                <a14:useLocalDpi xmlns:a14="http://schemas.microsoft.com/office/drawing/2010/main" val="0"/>
              </a:ext>
            </a:extLst>
          </a:blip>
          <a:srcRect b="40478"/>
          <a:stretch/>
        </p:blipFill>
        <p:spPr>
          <a:xfrm>
            <a:off x="2174464" y="3791210"/>
            <a:ext cx="2557957" cy="1270069"/>
          </a:xfrm>
          <a:prstGeom prst="rect">
            <a:avLst/>
          </a:prstGeom>
          <a:effectLst>
            <a:glow rad="508000">
              <a:schemeClr val="bg1">
                <a:alpha val="79000"/>
              </a:schemeClr>
            </a:glow>
            <a:softEdge rad="254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pt-BR" smtClean="0">
              <a:solidFill>
                <a:prstClr val="black"/>
              </a:solidFill>
              <a:latin typeface="Arial" pitchFamily="34" charset="0"/>
              <a:cs typeface="Arial" pitchFamily="34" charset="0"/>
            </a:endParaRPr>
          </a:p>
        </p:txBody>
      </p:sp>
      <p:pic>
        <p:nvPicPr>
          <p:cNvPr id="56" name="Imagem 55"/>
          <p:cNvPicPr>
            <a:picLocks noChangeAspect="1"/>
          </p:cNvPicPr>
          <p:nvPr/>
        </p:nvPicPr>
        <p:blipFill>
          <a:blip r:embed="rId2" cstate="print"/>
          <a:stretch>
            <a:fillRect/>
          </a:stretch>
        </p:blipFill>
        <p:spPr>
          <a:xfrm>
            <a:off x="-1" y="411242"/>
            <a:ext cx="8797637" cy="872688"/>
          </a:xfrm>
          <a:prstGeom prst="rect">
            <a:avLst/>
          </a:prstGeom>
        </p:spPr>
      </p:pic>
      <p:sp>
        <p:nvSpPr>
          <p:cNvPr id="57" name="CaixaDeTexto 56"/>
          <p:cNvSpPr txBox="1"/>
          <p:nvPr/>
        </p:nvSpPr>
        <p:spPr>
          <a:xfrm>
            <a:off x="202487" y="536612"/>
            <a:ext cx="8067080" cy="646331"/>
          </a:xfrm>
          <a:prstGeom prst="rect">
            <a:avLst/>
          </a:prstGeom>
          <a:noFill/>
        </p:spPr>
        <p:txBody>
          <a:bodyPr wrap="none" rtlCol="0">
            <a:spAutoFit/>
          </a:bodyPr>
          <a:lstStyle/>
          <a:p>
            <a:r>
              <a:rPr lang="pt-BR" sz="3600" b="1" dirty="0" smtClean="0">
                <a:solidFill>
                  <a:srgbClr val="FFFFFF"/>
                </a:solidFill>
              </a:rPr>
              <a:t>AÇÕES A SEREM DESENVOLVIDAS</a:t>
            </a:r>
            <a:endParaRPr lang="pt-BR" sz="3600" b="1" dirty="0">
              <a:solidFill>
                <a:srgbClr val="FFFFFF"/>
              </a:solidFill>
            </a:endParaRPr>
          </a:p>
        </p:txBody>
      </p:sp>
      <p:sp>
        <p:nvSpPr>
          <p:cNvPr id="63" name="CaixaDeTexto 62"/>
          <p:cNvSpPr txBox="1"/>
          <p:nvPr/>
        </p:nvSpPr>
        <p:spPr>
          <a:xfrm>
            <a:off x="235529" y="1513553"/>
            <a:ext cx="9334140" cy="5139869"/>
          </a:xfrm>
          <a:prstGeom prst="rect">
            <a:avLst/>
          </a:prstGeom>
          <a:noFill/>
        </p:spPr>
        <p:txBody>
          <a:bodyPr wrap="square" rtlCol="0">
            <a:spAutoFit/>
          </a:bodyPr>
          <a:lstStyle/>
          <a:p>
            <a:pPr marL="457200" indent="-457200">
              <a:spcBef>
                <a:spcPts val="600"/>
              </a:spcBef>
              <a:buAutoNum type="arabicPeriod"/>
            </a:pPr>
            <a:r>
              <a:rPr lang="pt-BR" sz="2400" b="1" dirty="0" smtClean="0">
                <a:solidFill>
                  <a:schemeClr val="accent5">
                    <a:lumMod val="75000"/>
                  </a:schemeClr>
                </a:solidFill>
              </a:rPr>
              <a:t>Desenvolvimento do novo Portal da Transparência do Estado de Alagoas</a:t>
            </a:r>
          </a:p>
          <a:p>
            <a:pPr marL="457200" indent="-457200">
              <a:spcBef>
                <a:spcPts val="600"/>
              </a:spcBef>
              <a:buAutoNum type="arabicPeriod"/>
            </a:pPr>
            <a:r>
              <a:rPr lang="pt-BR" sz="2400" b="1" dirty="0" smtClean="0">
                <a:solidFill>
                  <a:schemeClr val="accent5">
                    <a:lumMod val="75000"/>
                  </a:schemeClr>
                </a:solidFill>
              </a:rPr>
              <a:t>Reformulação dos Indicadores de Transparência da CGE</a:t>
            </a:r>
          </a:p>
          <a:p>
            <a:pPr marL="457200" indent="-457200">
              <a:spcBef>
                <a:spcPts val="600"/>
              </a:spcBef>
              <a:buAutoNum type="arabicPeriod"/>
            </a:pPr>
            <a:r>
              <a:rPr lang="pt-BR" sz="2400" b="1" dirty="0" smtClean="0">
                <a:solidFill>
                  <a:schemeClr val="accent5">
                    <a:lumMod val="75000"/>
                  </a:schemeClr>
                </a:solidFill>
              </a:rPr>
              <a:t>Implementação de Medidas de Gestão – Ações de Transparência</a:t>
            </a:r>
          </a:p>
          <a:p>
            <a:pPr marL="914400" lvl="1" indent="-457200">
              <a:spcBef>
                <a:spcPts val="600"/>
              </a:spcBef>
            </a:pPr>
            <a:r>
              <a:rPr lang="pt-BR" sz="2000" dirty="0" smtClean="0">
                <a:solidFill>
                  <a:schemeClr val="accent5">
                    <a:lumMod val="75000"/>
                  </a:schemeClr>
                </a:solidFill>
              </a:rPr>
              <a:t>3.1. Implantação de procedimentos de Ouvidoria</a:t>
            </a:r>
          </a:p>
          <a:p>
            <a:pPr marL="914400" lvl="1" indent="-457200">
              <a:spcBef>
                <a:spcPts val="600"/>
              </a:spcBef>
            </a:pPr>
            <a:r>
              <a:rPr lang="pt-BR" sz="2000" dirty="0" smtClean="0">
                <a:solidFill>
                  <a:schemeClr val="accent5">
                    <a:lumMod val="75000"/>
                  </a:schemeClr>
                </a:solidFill>
              </a:rPr>
              <a:t>3.2. Implantação de procedimentos de Controle Interno</a:t>
            </a:r>
          </a:p>
          <a:p>
            <a:pPr marL="914400" lvl="1" indent="-457200">
              <a:spcBef>
                <a:spcPts val="600"/>
              </a:spcBef>
            </a:pPr>
            <a:r>
              <a:rPr lang="pt-BR" sz="2000" dirty="0" smtClean="0">
                <a:solidFill>
                  <a:schemeClr val="accent5">
                    <a:lumMod val="75000"/>
                  </a:schemeClr>
                </a:solidFill>
              </a:rPr>
              <a:t>3.3. Portal da Transparência</a:t>
            </a:r>
          </a:p>
          <a:p>
            <a:pPr marL="457200" indent="-457200">
              <a:spcBef>
                <a:spcPts val="600"/>
              </a:spcBef>
              <a:tabLst>
                <a:tab pos="539750" algn="l"/>
              </a:tabLst>
            </a:pPr>
            <a:r>
              <a:rPr lang="pt-BR" sz="2400" b="1" dirty="0" smtClean="0">
                <a:solidFill>
                  <a:schemeClr val="accent5">
                    <a:lumMod val="75000"/>
                  </a:schemeClr>
                </a:solidFill>
              </a:rPr>
              <a:t>4.   Regulamentação da Lei Federal n° 13.460/2017</a:t>
            </a:r>
          </a:p>
          <a:p>
            <a:pPr marL="457200" indent="-457200">
              <a:spcBef>
                <a:spcPts val="600"/>
              </a:spcBef>
              <a:tabLst>
                <a:tab pos="539750" algn="l"/>
              </a:tabLst>
            </a:pPr>
            <a:r>
              <a:rPr lang="pt-BR" sz="2400" b="1" dirty="0" smtClean="0">
                <a:solidFill>
                  <a:schemeClr val="accent5">
                    <a:lumMod val="75000"/>
                  </a:schemeClr>
                </a:solidFill>
              </a:rPr>
              <a:t>5.   Regulamentação da Lei Estadual n° 8.087/2019</a:t>
            </a:r>
          </a:p>
          <a:p>
            <a:pPr marL="457200" indent="-457200">
              <a:spcBef>
                <a:spcPts val="600"/>
              </a:spcBef>
              <a:tabLst>
                <a:tab pos="539750" algn="l"/>
              </a:tabLst>
            </a:pPr>
            <a:r>
              <a:rPr lang="pt-BR" sz="2400" b="1" dirty="0" smtClean="0">
                <a:solidFill>
                  <a:schemeClr val="accent5">
                    <a:lumMod val="75000"/>
                  </a:schemeClr>
                </a:solidFill>
              </a:rPr>
              <a:t>6.   Projetos de fomento ao Controle Social (transparência e proximidade com a sociedade)</a:t>
            </a:r>
            <a:endParaRPr lang="pt-BR" sz="2400" b="1" dirty="0">
              <a:solidFill>
                <a:schemeClr val="accent5">
                  <a:lumMod val="75000"/>
                </a:schemeClr>
              </a:solidFill>
            </a:endParaRPr>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1688" y="2030506"/>
            <a:ext cx="7049915" cy="4488446"/>
          </a:xfrm>
          <a:prstGeom prst="rect">
            <a:avLst/>
          </a:prstGeom>
        </p:spPr>
      </p:pic>
    </p:spTree>
    <p:extLst>
      <p:ext uri="{BB962C8B-B14F-4D97-AF65-F5344CB8AC3E}">
        <p14:creationId xmlns:p14="http://schemas.microsoft.com/office/powerpoint/2010/main" val="22396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750" fill="hold"/>
                                        <p:tgtEl>
                                          <p:spTgt spid="56"/>
                                        </p:tgtEl>
                                        <p:attrNameLst>
                                          <p:attrName>ppt_x</p:attrName>
                                        </p:attrNameLst>
                                      </p:cBhvr>
                                      <p:tavLst>
                                        <p:tav tm="0">
                                          <p:val>
                                            <p:strVal val="0-#ppt_w/2"/>
                                          </p:val>
                                        </p:tav>
                                        <p:tav tm="100000">
                                          <p:val>
                                            <p:strVal val="#ppt_x"/>
                                          </p:val>
                                        </p:tav>
                                      </p:tavLst>
                                    </p:anim>
                                    <p:anim calcmode="lin" valueType="num">
                                      <p:cBhvr additive="base">
                                        <p:cTn id="8" dur="75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75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flipH="1">
            <a:off x="20130" y="5288367"/>
            <a:ext cx="2931616" cy="1462848"/>
          </a:xfrm>
          <a:prstGeom prst="rect">
            <a:avLst/>
          </a:prstGeom>
          <a:gradFill flip="none" rotWithShape="1">
            <a:gsLst>
              <a:gs pos="0">
                <a:schemeClr val="accent1">
                  <a:tint val="66000"/>
                  <a:satMod val="160000"/>
                </a:schemeClr>
              </a:gs>
              <a:gs pos="48000">
                <a:schemeClr val="accent1">
                  <a:tint val="44500"/>
                  <a:satMod val="160000"/>
                </a:schemeClr>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flipH="1">
            <a:off x="0" y="1804869"/>
            <a:ext cx="2931616" cy="1554115"/>
          </a:xfrm>
          <a:prstGeom prst="rect">
            <a:avLst/>
          </a:prstGeom>
          <a:gradFill flip="none" rotWithShape="1">
            <a:gsLst>
              <a:gs pos="0">
                <a:schemeClr val="accent1">
                  <a:tint val="66000"/>
                  <a:satMod val="160000"/>
                </a:schemeClr>
              </a:gs>
              <a:gs pos="48000">
                <a:schemeClr val="accent1">
                  <a:tint val="44500"/>
                  <a:satMod val="160000"/>
                </a:schemeClr>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99" name="CaixaDeTexto 2"/>
          <p:cNvSpPr txBox="1">
            <a:spLocks noChangeArrowheads="1"/>
          </p:cNvSpPr>
          <p:nvPr/>
        </p:nvSpPr>
        <p:spPr bwMode="auto">
          <a:xfrm>
            <a:off x="3819525" y="50316"/>
            <a:ext cx="4589463" cy="1508105"/>
          </a:xfrm>
          <a:prstGeom prst="rect">
            <a:avLst/>
          </a:prstGeom>
          <a:noFill/>
          <a:ln w="9525">
            <a:noFill/>
            <a:miter lim="800000"/>
            <a:headEnd/>
            <a:tailEnd/>
          </a:ln>
        </p:spPr>
        <p:txBody>
          <a:bodyPr>
            <a:spAutoFit/>
          </a:bodyPr>
          <a:lstStyle/>
          <a:p>
            <a:pPr algn="ctr" eaLnBrk="1" hangingPunct="1"/>
            <a:r>
              <a:rPr lang="pt-BR" altLang="pt-BR" sz="3600" b="1" dirty="0" smtClean="0">
                <a:solidFill>
                  <a:srgbClr val="0070C0"/>
                </a:solidFill>
                <a:latin typeface="Calibri" pitchFamily="34" charset="0"/>
              </a:rPr>
              <a:t>INDICADORES DE</a:t>
            </a:r>
          </a:p>
          <a:p>
            <a:pPr algn="ctr" eaLnBrk="1" hangingPunct="1"/>
            <a:r>
              <a:rPr lang="pt-BR" altLang="pt-BR" sz="3600" b="1" dirty="0" smtClean="0">
                <a:solidFill>
                  <a:srgbClr val="0070C0"/>
                </a:solidFill>
                <a:latin typeface="Calibri" pitchFamily="34" charset="0"/>
              </a:rPr>
              <a:t>TRANSPARÊNCIA</a:t>
            </a:r>
            <a:endParaRPr lang="pt-BR" altLang="pt-BR" sz="3600" b="1" dirty="0">
              <a:solidFill>
                <a:srgbClr val="0070C0"/>
              </a:solidFill>
              <a:latin typeface="Calibri" pitchFamily="34" charset="0"/>
            </a:endParaRPr>
          </a:p>
          <a:p>
            <a:pPr algn="ctr" eaLnBrk="1" hangingPunct="1"/>
            <a:endParaRPr lang="pt-BR" altLang="pt-BR" sz="2000" b="1" dirty="0">
              <a:solidFill>
                <a:schemeClr val="bg1"/>
              </a:solidFill>
              <a:latin typeface="Calibri" pitchFamily="34" charset="0"/>
            </a:endParaRPr>
          </a:p>
        </p:txBody>
      </p:sp>
      <p:sp>
        <p:nvSpPr>
          <p:cNvPr id="6" name="Retângulo 5"/>
          <p:cNvSpPr/>
          <p:nvPr/>
        </p:nvSpPr>
        <p:spPr>
          <a:xfrm>
            <a:off x="2438400" y="1851558"/>
            <a:ext cx="9480429" cy="1569660"/>
          </a:xfrm>
          <a:prstGeom prst="rect">
            <a:avLst/>
          </a:prstGeom>
          <a:ln>
            <a:noFill/>
          </a:ln>
        </p:spPr>
        <p:txBody>
          <a:bodyPr wrap="square">
            <a:spAutoFit/>
          </a:bodyPr>
          <a:lstStyle/>
          <a:p>
            <a:pPr algn="just"/>
            <a:r>
              <a:rPr lang="pt-BR" sz="1600" b="1" dirty="0" smtClean="0">
                <a:solidFill>
                  <a:schemeClr val="accent1">
                    <a:lumMod val="50000"/>
                  </a:schemeClr>
                </a:solidFill>
              </a:rPr>
              <a:t>Publicar até o 2º dia útil do mês </a:t>
            </a:r>
            <a:r>
              <a:rPr lang="pt-BR" sz="1600" b="1" dirty="0" err="1" smtClean="0">
                <a:solidFill>
                  <a:schemeClr val="accent1">
                    <a:lumMod val="50000"/>
                  </a:schemeClr>
                </a:solidFill>
              </a:rPr>
              <a:t>subsenquente</a:t>
            </a:r>
            <a:r>
              <a:rPr lang="pt-BR" sz="1600" b="1" dirty="0" smtClean="0">
                <a:solidFill>
                  <a:schemeClr val="accent1">
                    <a:lumMod val="50000"/>
                  </a:schemeClr>
                </a:solidFill>
              </a:rPr>
              <a:t> , no respectivo </a:t>
            </a:r>
            <a:r>
              <a:rPr lang="pt-BR" sz="1600" b="1" i="1" dirty="0" smtClean="0">
                <a:solidFill>
                  <a:schemeClr val="accent1">
                    <a:lumMod val="50000"/>
                  </a:schemeClr>
                </a:solidFill>
              </a:rPr>
              <a:t>site </a:t>
            </a:r>
            <a:r>
              <a:rPr lang="pt-BR" sz="1600" b="1" dirty="0" smtClean="0">
                <a:solidFill>
                  <a:schemeClr val="accent1">
                    <a:lumMod val="50000"/>
                  </a:schemeClr>
                </a:solidFill>
              </a:rPr>
              <a:t>governamental , na seção específica "acesso a informação", no item "Relatórios de Correição" relatório estatístico mensal sobre atividades de Correição, conforme modelo padrão estabelecido pela CGE.</a:t>
            </a:r>
          </a:p>
          <a:p>
            <a:pPr algn="just"/>
            <a:endParaRPr lang="pt-BR" sz="1600" b="1" dirty="0">
              <a:solidFill>
                <a:schemeClr val="accent1">
                  <a:lumMod val="50000"/>
                </a:schemeClr>
              </a:solidFill>
            </a:endParaRPr>
          </a:p>
          <a:p>
            <a:pPr algn="just"/>
            <a:r>
              <a:rPr lang="pt-BR" sz="1600" b="1" i="1" dirty="0" smtClean="0">
                <a:solidFill>
                  <a:schemeClr val="accent1">
                    <a:lumMod val="50000"/>
                  </a:schemeClr>
                </a:solidFill>
              </a:rPr>
              <a:t>Evidência:</a:t>
            </a:r>
            <a:r>
              <a:rPr lang="pt-BR" sz="1600" i="1" dirty="0" smtClean="0">
                <a:solidFill>
                  <a:schemeClr val="accent1">
                    <a:lumMod val="50000"/>
                  </a:schemeClr>
                </a:solidFill>
              </a:rPr>
              <a:t> Enviar para o e-mail </a:t>
            </a:r>
            <a:r>
              <a:rPr lang="pt-BR" sz="1600" b="1" i="1" dirty="0" smtClean="0">
                <a:solidFill>
                  <a:schemeClr val="accent1">
                    <a:lumMod val="50000"/>
                  </a:schemeClr>
                </a:solidFill>
              </a:rPr>
              <a:t>lai@cge.al.gov.br </a:t>
            </a:r>
            <a:r>
              <a:rPr lang="pt-BR" sz="1600" i="1" dirty="0" smtClean="0">
                <a:solidFill>
                  <a:schemeClr val="accent1">
                    <a:lumMod val="50000"/>
                  </a:schemeClr>
                </a:solidFill>
              </a:rPr>
              <a:t>captura de tela evidenciando o cumprimento do indicador. </a:t>
            </a:r>
            <a:endParaRPr lang="pt-BR" sz="1600" i="1" dirty="0">
              <a:solidFill>
                <a:schemeClr val="accent1">
                  <a:lumMod val="50000"/>
                </a:schemeClr>
              </a:solidFill>
            </a:endParaRPr>
          </a:p>
        </p:txBody>
      </p:sp>
      <p:sp>
        <p:nvSpPr>
          <p:cNvPr id="8" name="Retângulo 7"/>
          <p:cNvSpPr/>
          <p:nvPr/>
        </p:nvSpPr>
        <p:spPr>
          <a:xfrm>
            <a:off x="2438400" y="3488965"/>
            <a:ext cx="9500559" cy="1569660"/>
          </a:xfrm>
          <a:prstGeom prst="rect">
            <a:avLst/>
          </a:prstGeom>
          <a:ln>
            <a:noFill/>
          </a:ln>
        </p:spPr>
        <p:txBody>
          <a:bodyPr wrap="square">
            <a:spAutoFit/>
          </a:bodyPr>
          <a:lstStyle/>
          <a:p>
            <a:pPr marL="342900" indent="-342900" algn="just"/>
            <a:r>
              <a:rPr lang="pt-BR" sz="1600" b="1" dirty="0" smtClean="0">
                <a:solidFill>
                  <a:srgbClr val="1A6614"/>
                </a:solidFill>
              </a:rPr>
              <a:t>Cumprimento de todos os prazos estabelecidos na Lei n. 12.527/2011 e no Lei Estadual </a:t>
            </a:r>
          </a:p>
          <a:p>
            <a:pPr marL="342900" indent="-342900" algn="just"/>
            <a:r>
              <a:rPr lang="pt-BR" sz="1600" b="1" dirty="0" smtClean="0">
                <a:solidFill>
                  <a:srgbClr val="1A6614"/>
                </a:solidFill>
              </a:rPr>
              <a:t>n. 8.087/2019, quanto ao Serviço de Informação ao Cidadão – SIC</a:t>
            </a:r>
          </a:p>
          <a:p>
            <a:pPr marL="342900" indent="-342900" algn="just"/>
            <a:endParaRPr lang="pt-BR" sz="1600" dirty="0" smtClean="0">
              <a:solidFill>
                <a:srgbClr val="1A6614"/>
              </a:solidFill>
            </a:endParaRPr>
          </a:p>
          <a:p>
            <a:pPr indent="19050" algn="just"/>
            <a:r>
              <a:rPr lang="pt-BR" sz="1600" b="1" i="1" dirty="0" smtClean="0">
                <a:solidFill>
                  <a:srgbClr val="1A6614"/>
                </a:solidFill>
              </a:rPr>
              <a:t>Evidência:</a:t>
            </a:r>
            <a:r>
              <a:rPr lang="pt-BR" sz="1600" i="1" dirty="0" smtClean="0">
                <a:solidFill>
                  <a:srgbClr val="1A6614"/>
                </a:solidFill>
              </a:rPr>
              <a:t> A CGE acompanhará o cumprimento do indicador através do sistema </a:t>
            </a:r>
            <a:r>
              <a:rPr lang="pt-BR" sz="1600" i="1" dirty="0" err="1" smtClean="0">
                <a:solidFill>
                  <a:srgbClr val="1A6614"/>
                </a:solidFill>
              </a:rPr>
              <a:t>e-SIC</a:t>
            </a:r>
            <a:r>
              <a:rPr lang="pt-BR" sz="1600" i="1" dirty="0" smtClean="0">
                <a:solidFill>
                  <a:srgbClr val="1A6614"/>
                </a:solidFill>
              </a:rPr>
              <a:t>. Para atender este indicador o órgão/entidade deverá cumprir todos os prazos. O descumprimento de qualquer deles implicará na perda dos pontos previstos para este indicador.</a:t>
            </a:r>
            <a:endParaRPr lang="pt-BR" sz="1600" i="1" dirty="0">
              <a:solidFill>
                <a:srgbClr val="1A6614"/>
              </a:solidFill>
            </a:endParaRPr>
          </a:p>
        </p:txBody>
      </p:sp>
      <p:sp>
        <p:nvSpPr>
          <p:cNvPr id="9" name="Retângulo 8"/>
          <p:cNvSpPr/>
          <p:nvPr/>
        </p:nvSpPr>
        <p:spPr>
          <a:xfrm>
            <a:off x="2418270" y="5217443"/>
            <a:ext cx="9500559" cy="1569660"/>
          </a:xfrm>
          <a:prstGeom prst="rect">
            <a:avLst/>
          </a:prstGeom>
          <a:ln>
            <a:noFill/>
          </a:ln>
        </p:spPr>
        <p:txBody>
          <a:bodyPr wrap="square">
            <a:spAutoFit/>
          </a:bodyPr>
          <a:lstStyle/>
          <a:p>
            <a:pPr marL="342900" indent="-342900" algn="just"/>
            <a:r>
              <a:rPr lang="pt-BR" sz="1600" b="1" dirty="0" smtClean="0">
                <a:solidFill>
                  <a:schemeClr val="accent5">
                    <a:lumMod val="50000"/>
                  </a:schemeClr>
                </a:solidFill>
              </a:rPr>
              <a:t>Cumprimento de todos os prazos estabelecidos na Lei Federal nº13.460/2017, quanto a </a:t>
            </a:r>
          </a:p>
          <a:p>
            <a:pPr marL="342900" indent="-342900" algn="just"/>
            <a:r>
              <a:rPr lang="pt-BR" sz="1600" b="1" dirty="0" smtClean="0">
                <a:solidFill>
                  <a:schemeClr val="accent5">
                    <a:lumMod val="50000"/>
                  </a:schemeClr>
                </a:solidFill>
              </a:rPr>
              <a:t>Ouvidoria dos órgãos/entidades.</a:t>
            </a:r>
          </a:p>
          <a:p>
            <a:pPr marL="342900" indent="-342900" algn="just"/>
            <a:endParaRPr lang="pt-BR" sz="1600" dirty="0" smtClean="0">
              <a:solidFill>
                <a:schemeClr val="accent5">
                  <a:lumMod val="50000"/>
                </a:schemeClr>
              </a:solidFill>
            </a:endParaRPr>
          </a:p>
          <a:p>
            <a:pPr indent="19050" algn="just"/>
            <a:r>
              <a:rPr lang="pt-BR" sz="1600" b="1" i="1" dirty="0" smtClean="0">
                <a:solidFill>
                  <a:schemeClr val="accent5">
                    <a:lumMod val="50000"/>
                  </a:schemeClr>
                </a:solidFill>
              </a:rPr>
              <a:t>Evidência:</a:t>
            </a:r>
            <a:r>
              <a:rPr lang="pt-BR" sz="1600" i="1" dirty="0" smtClean="0">
                <a:solidFill>
                  <a:schemeClr val="accent5">
                    <a:lumMod val="50000"/>
                  </a:schemeClr>
                </a:solidFill>
              </a:rPr>
              <a:t> A CGE acompanhará o cumprimento do indicador através do sistema </a:t>
            </a:r>
            <a:r>
              <a:rPr lang="pt-BR" sz="1600" i="1" dirty="0" err="1" smtClean="0">
                <a:solidFill>
                  <a:schemeClr val="accent5">
                    <a:lumMod val="50000"/>
                  </a:schemeClr>
                </a:solidFill>
              </a:rPr>
              <a:t>e-OUV</a:t>
            </a:r>
            <a:r>
              <a:rPr lang="pt-BR" sz="1600" i="1" dirty="0" smtClean="0">
                <a:solidFill>
                  <a:schemeClr val="accent5">
                    <a:lumMod val="50000"/>
                  </a:schemeClr>
                </a:solidFill>
              </a:rPr>
              <a:t>. Para atender este indicador o órgão/entidade deverá cumprir todos os prazos. O descumprimento de qualquer deles implicará na perda dos pontos previstos para este indicador.</a:t>
            </a:r>
            <a:endParaRPr lang="pt-BR" sz="1600" i="1" dirty="0">
              <a:solidFill>
                <a:schemeClr val="accent5">
                  <a:lumMod val="50000"/>
                </a:schemeClr>
              </a:solidFill>
            </a:endParaRPr>
          </a:p>
        </p:txBody>
      </p:sp>
      <p:sp>
        <p:nvSpPr>
          <p:cNvPr id="7" name="Retângulo 6"/>
          <p:cNvSpPr/>
          <p:nvPr/>
        </p:nvSpPr>
        <p:spPr>
          <a:xfrm>
            <a:off x="15766" y="-34295"/>
            <a:ext cx="3684887" cy="14874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1203143" y="5217443"/>
            <a:ext cx="954107" cy="1200329"/>
          </a:xfrm>
          <a:prstGeom prst="rect">
            <a:avLst/>
          </a:prstGeom>
          <a:noFill/>
        </p:spPr>
        <p:txBody>
          <a:bodyPr wrap="none" rtlCol="0">
            <a:spAutoFit/>
          </a:bodyPr>
          <a:lstStyle/>
          <a:p>
            <a:r>
              <a:rPr lang="pt-BR" sz="7200" b="1" dirty="0">
                <a:solidFill>
                  <a:schemeClr val="accent1">
                    <a:lumMod val="50000"/>
                  </a:schemeClr>
                </a:solidFill>
              </a:rPr>
              <a:t>3</a:t>
            </a:r>
            <a:r>
              <a:rPr lang="pt-BR" sz="7200" b="1" dirty="0" smtClean="0">
                <a:solidFill>
                  <a:schemeClr val="accent1">
                    <a:lumMod val="50000"/>
                  </a:schemeClr>
                </a:solidFill>
              </a:rPr>
              <a:t>.</a:t>
            </a:r>
            <a:endParaRPr lang="pt-BR" sz="7200" b="1" dirty="0">
              <a:solidFill>
                <a:schemeClr val="accent1">
                  <a:lumMod val="50000"/>
                </a:schemeClr>
              </a:solidFill>
            </a:endParaRPr>
          </a:p>
        </p:txBody>
      </p:sp>
      <p:sp>
        <p:nvSpPr>
          <p:cNvPr id="12" name="CaixaDeTexto 11"/>
          <p:cNvSpPr txBox="1"/>
          <p:nvPr/>
        </p:nvSpPr>
        <p:spPr>
          <a:xfrm>
            <a:off x="1183296" y="3569077"/>
            <a:ext cx="954107" cy="1200329"/>
          </a:xfrm>
          <a:prstGeom prst="rect">
            <a:avLst/>
          </a:prstGeom>
          <a:noFill/>
        </p:spPr>
        <p:txBody>
          <a:bodyPr wrap="none" rtlCol="0">
            <a:spAutoFit/>
          </a:bodyPr>
          <a:lstStyle/>
          <a:p>
            <a:r>
              <a:rPr lang="pt-BR" sz="7200" b="1" dirty="0" smtClean="0">
                <a:solidFill>
                  <a:srgbClr val="1A6614"/>
                </a:solidFill>
              </a:rPr>
              <a:t>2.</a:t>
            </a:r>
            <a:endParaRPr lang="pt-BR" sz="7200" b="1" dirty="0">
              <a:solidFill>
                <a:srgbClr val="1A6614"/>
              </a:solidFill>
            </a:endParaRPr>
          </a:p>
        </p:txBody>
      </p:sp>
      <p:sp>
        <p:nvSpPr>
          <p:cNvPr id="13" name="CaixaDeTexto 12"/>
          <p:cNvSpPr txBox="1"/>
          <p:nvPr/>
        </p:nvSpPr>
        <p:spPr>
          <a:xfrm>
            <a:off x="1183297" y="1760291"/>
            <a:ext cx="954107" cy="1200329"/>
          </a:xfrm>
          <a:prstGeom prst="rect">
            <a:avLst/>
          </a:prstGeom>
          <a:noFill/>
        </p:spPr>
        <p:txBody>
          <a:bodyPr wrap="none" rtlCol="0">
            <a:spAutoFit/>
          </a:bodyPr>
          <a:lstStyle/>
          <a:p>
            <a:r>
              <a:rPr lang="pt-BR" sz="7200" b="1" dirty="0" smtClean="0">
                <a:solidFill>
                  <a:schemeClr val="accent1">
                    <a:lumMod val="50000"/>
                  </a:schemeClr>
                </a:solidFill>
              </a:rPr>
              <a:t>1.</a:t>
            </a:r>
            <a:endParaRPr lang="pt-BR" sz="7200" b="1" dirty="0">
              <a:solidFill>
                <a:schemeClr val="accent1">
                  <a:lumMod val="50000"/>
                </a:schemeClr>
              </a:solidFill>
            </a:endParaRPr>
          </a:p>
        </p:txBody>
      </p:sp>
      <p:grpSp>
        <p:nvGrpSpPr>
          <p:cNvPr id="3" name="Agrupar 16"/>
          <p:cNvGrpSpPr/>
          <p:nvPr/>
        </p:nvGrpSpPr>
        <p:grpSpPr>
          <a:xfrm>
            <a:off x="0" y="-69311"/>
            <a:ext cx="3684887" cy="1487488"/>
            <a:chOff x="15766" y="-34295"/>
            <a:chExt cx="3684887" cy="1487488"/>
          </a:xfrm>
        </p:grpSpPr>
        <p:sp>
          <p:nvSpPr>
            <p:cNvPr id="18" name="Retângulo 17"/>
            <p:cNvSpPr/>
            <p:nvPr/>
          </p:nvSpPr>
          <p:spPr>
            <a:xfrm>
              <a:off x="15766" y="-34295"/>
              <a:ext cx="3684887" cy="14874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Agrupar 18"/>
            <p:cNvGrpSpPr/>
            <p:nvPr/>
          </p:nvGrpSpPr>
          <p:grpSpPr>
            <a:xfrm>
              <a:off x="792123" y="-7361"/>
              <a:ext cx="2100464" cy="1354628"/>
              <a:chOff x="866352" y="-105738"/>
              <a:chExt cx="3412144" cy="2200554"/>
            </a:xfrm>
          </p:grpSpPr>
          <p:pic>
            <p:nvPicPr>
              <p:cNvPr id="20" name="Imagem 19"/>
              <p:cNvPicPr>
                <a:picLocks noChangeAspect="1"/>
              </p:cNvPicPr>
              <p:nvPr/>
            </p:nvPicPr>
            <p:blipFill rotWithShape="1">
              <a:blip r:embed="rId2" cstate="print">
                <a:extLst>
                  <a:ext uri="{28A0092B-C50C-407E-A947-70E740481C1C}">
                    <a14:useLocalDpi xmlns:a14="http://schemas.microsoft.com/office/drawing/2010/main" val="0"/>
                  </a:ext>
                </a:extLst>
              </a:blip>
              <a:srcRect b="19270"/>
              <a:stretch/>
            </p:blipFill>
            <p:spPr>
              <a:xfrm>
                <a:off x="1244929" y="-105738"/>
                <a:ext cx="2675126" cy="1801494"/>
              </a:xfrm>
              <a:prstGeom prst="rect">
                <a:avLst/>
              </a:prstGeom>
            </p:spPr>
          </p:pic>
          <p:sp>
            <p:nvSpPr>
              <p:cNvPr id="21" name="CaixaDeTexto 7"/>
              <p:cNvSpPr txBox="1">
                <a:spLocks noChangeArrowheads="1"/>
              </p:cNvSpPr>
              <p:nvPr/>
            </p:nvSpPr>
            <p:spPr bwMode="auto">
              <a:xfrm>
                <a:off x="866352" y="1669838"/>
                <a:ext cx="3412144" cy="424978"/>
              </a:xfrm>
              <a:prstGeom prst="rect">
                <a:avLst/>
              </a:prstGeom>
              <a:noFill/>
              <a:ln w="9525">
                <a:noFill/>
                <a:miter lim="800000"/>
                <a:headEnd/>
                <a:tailEnd/>
              </a:ln>
            </p:spPr>
            <p:txBody>
              <a:bodyPr wrap="square">
                <a:spAutoFit/>
              </a:bodyPr>
              <a:lstStyle/>
              <a:p>
                <a:pPr algn="ctr" eaLnBrk="1" hangingPunct="1"/>
                <a:r>
                  <a:rPr lang="pt-BR" altLang="pt-BR" sz="1100" b="1" dirty="0" smtClean="0">
                    <a:latin typeface="Calibri" pitchFamily="34" charset="0"/>
                  </a:rPr>
                  <a:t>CONTROLADORIA GERAL</a:t>
                </a:r>
                <a:endParaRPr lang="pt-BR" altLang="pt-BR" sz="1100" b="1" dirty="0">
                  <a:latin typeface="Calibri" pitchFamily="34" charset="0"/>
                </a:endParaRPr>
              </a:p>
            </p:txBody>
          </p:sp>
        </p:gr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Users\Carla Queiroz\Desktop\ppt clara\TRANSP4.png"/>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18341" b="31347"/>
          <a:stretch/>
        </p:blipFill>
        <p:spPr bwMode="auto">
          <a:xfrm>
            <a:off x="4301601" y="2809510"/>
            <a:ext cx="10879122" cy="3945492"/>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p:cNvSpPr txBox="1"/>
          <p:nvPr/>
        </p:nvSpPr>
        <p:spPr>
          <a:xfrm>
            <a:off x="1531841" y="3488634"/>
            <a:ext cx="10896262" cy="1323439"/>
          </a:xfrm>
          <a:prstGeom prst="rect">
            <a:avLst/>
          </a:prstGeom>
          <a:noFill/>
        </p:spPr>
        <p:txBody>
          <a:bodyPr wrap="square">
            <a:spAutoFit/>
          </a:bodyPr>
          <a:lstStyle/>
          <a:p>
            <a:pPr fontAlgn="auto">
              <a:spcBef>
                <a:spcPts val="0"/>
              </a:spcBef>
              <a:spcAft>
                <a:spcPts val="0"/>
              </a:spcAft>
              <a:defRPr/>
            </a:pPr>
            <a:r>
              <a:rPr lang="pt-BR" sz="4000" b="1" dirty="0" smtClean="0">
                <a:solidFill>
                  <a:srgbClr val="00B050"/>
                </a:solidFill>
                <a:latin typeface="+mn-lt"/>
                <a:cs typeface="+mn-cs"/>
              </a:rPr>
              <a:t>MEDIDAS DE GESTÃO</a:t>
            </a:r>
          </a:p>
          <a:p>
            <a:pPr fontAlgn="auto">
              <a:spcBef>
                <a:spcPts val="0"/>
              </a:spcBef>
              <a:spcAft>
                <a:spcPts val="0"/>
              </a:spcAft>
              <a:defRPr/>
            </a:pPr>
            <a:r>
              <a:rPr lang="pt-BR" sz="4000" b="1" dirty="0" smtClean="0">
                <a:solidFill>
                  <a:schemeClr val="accent5">
                    <a:lumMod val="75000"/>
                  </a:schemeClr>
                </a:solidFill>
                <a:latin typeface="+mn-lt"/>
                <a:cs typeface="+mn-cs"/>
              </a:rPr>
              <a:t>AÇÕES DE TRANSPARÊNCIA</a:t>
            </a:r>
            <a:endParaRPr lang="pt-BR" sz="4000" b="1" dirty="0">
              <a:solidFill>
                <a:schemeClr val="accent5">
                  <a:lumMod val="75000"/>
                </a:schemeClr>
              </a:solidFill>
              <a:latin typeface="+mn-lt"/>
              <a:cs typeface="+mn-cs"/>
            </a:endParaRPr>
          </a:p>
        </p:txBody>
      </p:sp>
      <p:grpSp>
        <p:nvGrpSpPr>
          <p:cNvPr id="2" name="Agrupar 1"/>
          <p:cNvGrpSpPr/>
          <p:nvPr/>
        </p:nvGrpSpPr>
        <p:grpSpPr>
          <a:xfrm>
            <a:off x="716434" y="-162828"/>
            <a:ext cx="11480048" cy="2583794"/>
            <a:chOff x="716434" y="-162828"/>
            <a:chExt cx="11480048" cy="2583794"/>
          </a:xfrm>
        </p:grpSpPr>
        <p:pic>
          <p:nvPicPr>
            <p:cNvPr id="17" name="Imagem 6"/>
            <p:cNvPicPr>
              <a:picLocks noChangeAspect="1"/>
            </p:cNvPicPr>
            <p:nvPr/>
          </p:nvPicPr>
          <p:blipFill rotWithShape="1">
            <a:blip r:embed="rId3" cstate="print"/>
            <a:srcRect l="2880" t="9442" r="24373" b="19387"/>
            <a:stretch/>
          </p:blipFill>
          <p:spPr bwMode="auto">
            <a:xfrm>
              <a:off x="3040472" y="-161364"/>
              <a:ext cx="9156010" cy="2582330"/>
            </a:xfrm>
            <a:prstGeom prst="rect">
              <a:avLst/>
            </a:prstGeom>
            <a:noFill/>
            <a:ln w="9525">
              <a:noFill/>
              <a:miter lim="800000"/>
              <a:headEnd/>
              <a:tailEnd/>
            </a:ln>
          </p:spPr>
        </p:pic>
        <p:sp>
          <p:nvSpPr>
            <p:cNvPr id="10" name="Retângulo 9"/>
            <p:cNvSpPr/>
            <p:nvPr/>
          </p:nvSpPr>
          <p:spPr>
            <a:xfrm flipH="1">
              <a:off x="716434" y="-115943"/>
              <a:ext cx="6936298" cy="2219207"/>
            </a:xfrm>
            <a:prstGeom prst="rect">
              <a:avLst/>
            </a:prstGeom>
            <a:gradFill flip="none" rotWithShape="1">
              <a:gsLst>
                <a:gs pos="0">
                  <a:schemeClr val="accent1">
                    <a:tint val="66000"/>
                    <a:satMod val="160000"/>
                  </a:schemeClr>
                </a:gs>
                <a:gs pos="48000">
                  <a:schemeClr val="accent1">
                    <a:tint val="44500"/>
                    <a:satMod val="160000"/>
                  </a:schemeClr>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3"/>
            <p:cNvGrpSpPr/>
            <p:nvPr/>
          </p:nvGrpSpPr>
          <p:grpSpPr>
            <a:xfrm>
              <a:off x="1383527" y="-162828"/>
              <a:ext cx="2552116" cy="2190455"/>
              <a:chOff x="629548" y="2106611"/>
              <a:chExt cx="2552116" cy="2190455"/>
            </a:xfrm>
          </p:grpSpPr>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548" y="2106611"/>
                <a:ext cx="2552116" cy="2128900"/>
              </a:xfrm>
              <a:prstGeom prst="rect">
                <a:avLst/>
              </a:prstGeom>
            </p:spPr>
          </p:pic>
          <p:sp>
            <p:nvSpPr>
              <p:cNvPr id="16" name="CaixaDeTexto 7"/>
              <p:cNvSpPr txBox="1">
                <a:spLocks noChangeArrowheads="1"/>
              </p:cNvSpPr>
              <p:nvPr/>
            </p:nvSpPr>
            <p:spPr bwMode="auto">
              <a:xfrm>
                <a:off x="748062" y="3973901"/>
                <a:ext cx="2203685" cy="323165"/>
              </a:xfrm>
              <a:prstGeom prst="rect">
                <a:avLst/>
              </a:prstGeom>
              <a:noFill/>
              <a:ln w="9525">
                <a:noFill/>
                <a:miter lim="800000"/>
                <a:headEnd/>
                <a:tailEnd/>
              </a:ln>
            </p:spPr>
            <p:txBody>
              <a:bodyPr wrap="square">
                <a:spAutoFit/>
              </a:bodyPr>
              <a:lstStyle/>
              <a:p>
                <a:pPr algn="ctr" eaLnBrk="1" hangingPunct="1"/>
                <a:r>
                  <a:rPr lang="pt-BR" altLang="pt-BR" sz="1500" b="1" dirty="0" smtClean="0">
                    <a:latin typeface="Calibri" pitchFamily="34" charset="0"/>
                  </a:rPr>
                  <a:t>CONTROLADORIA GERAL</a:t>
                </a:r>
                <a:endParaRPr lang="pt-BR" altLang="pt-BR" sz="1500" b="1" dirty="0">
                  <a:latin typeface="Calibri" pitchFamily="34" charset="0"/>
                </a:endParaRPr>
              </a:p>
            </p:txBody>
          </p:sp>
        </p:grpSp>
      </p:grpSp>
      <p:pic>
        <p:nvPicPr>
          <p:cNvPr id="3074" name="Imagem 8"/>
          <p:cNvPicPr>
            <a:picLocks noChangeAspect="1"/>
          </p:cNvPicPr>
          <p:nvPr/>
        </p:nvPicPr>
        <p:blipFill>
          <a:blip r:embed="rId5" cstate="print"/>
          <a:srcRect/>
          <a:stretch>
            <a:fillRect/>
          </a:stretch>
        </p:blipFill>
        <p:spPr bwMode="auto">
          <a:xfrm>
            <a:off x="0" y="0"/>
            <a:ext cx="121761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aixaDeTexto 2"/>
          <p:cNvSpPr txBox="1">
            <a:spLocks noChangeArrowheads="1"/>
          </p:cNvSpPr>
          <p:nvPr/>
        </p:nvSpPr>
        <p:spPr bwMode="auto">
          <a:xfrm>
            <a:off x="3819525" y="378123"/>
            <a:ext cx="4589463" cy="954088"/>
          </a:xfrm>
          <a:prstGeom prst="rect">
            <a:avLst/>
          </a:prstGeom>
          <a:noFill/>
          <a:ln w="9525">
            <a:noFill/>
            <a:miter lim="800000"/>
            <a:headEnd/>
            <a:tailEnd/>
          </a:ln>
        </p:spPr>
        <p:txBody>
          <a:bodyPr>
            <a:spAutoFit/>
          </a:bodyPr>
          <a:lstStyle/>
          <a:p>
            <a:pPr algn="ctr" eaLnBrk="1" hangingPunct="1"/>
            <a:r>
              <a:rPr lang="pt-BR" altLang="pt-BR" sz="3600" b="1" dirty="0" smtClean="0">
                <a:solidFill>
                  <a:srgbClr val="0070C0"/>
                </a:solidFill>
                <a:latin typeface="Calibri" pitchFamily="34" charset="0"/>
              </a:rPr>
              <a:t>MEDIDAS DE GESTÃO</a:t>
            </a:r>
            <a:endParaRPr lang="pt-BR" altLang="pt-BR" sz="3600" b="1" dirty="0">
              <a:solidFill>
                <a:srgbClr val="0070C0"/>
              </a:solidFill>
              <a:latin typeface="Calibri" pitchFamily="34" charset="0"/>
            </a:endParaRPr>
          </a:p>
          <a:p>
            <a:pPr algn="ctr" eaLnBrk="1" hangingPunct="1"/>
            <a:endParaRPr lang="pt-BR" altLang="pt-BR" sz="2000" b="1" dirty="0">
              <a:solidFill>
                <a:schemeClr val="bg1"/>
              </a:solidFill>
              <a:latin typeface="Calibri"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135920189"/>
              </p:ext>
            </p:extLst>
          </p:nvPr>
        </p:nvGraphicFramePr>
        <p:xfrm>
          <a:off x="0" y="1643306"/>
          <a:ext cx="12191999" cy="5214694"/>
        </p:xfrm>
        <a:graphic>
          <a:graphicData uri="http://schemas.openxmlformats.org/drawingml/2006/table">
            <a:tbl>
              <a:tblPr firstRow="1" bandRow="1">
                <a:tableStyleId>{5C22544A-7EE6-4342-B048-85BDC9FD1C3A}</a:tableStyleId>
              </a:tblPr>
              <a:tblGrid>
                <a:gridCol w="905409">
                  <a:extLst>
                    <a:ext uri="{9D8B030D-6E8A-4147-A177-3AD203B41FA5}">
                      <a16:colId xmlns="" xmlns:a16="http://schemas.microsoft.com/office/drawing/2014/main" val="20000"/>
                    </a:ext>
                  </a:extLst>
                </a:gridCol>
                <a:gridCol w="5252504">
                  <a:extLst>
                    <a:ext uri="{9D8B030D-6E8A-4147-A177-3AD203B41FA5}">
                      <a16:colId xmlns="" xmlns:a16="http://schemas.microsoft.com/office/drawing/2014/main" val="20001"/>
                    </a:ext>
                  </a:extLst>
                </a:gridCol>
                <a:gridCol w="1682552">
                  <a:extLst>
                    <a:ext uri="{9D8B030D-6E8A-4147-A177-3AD203B41FA5}">
                      <a16:colId xmlns="" xmlns:a16="http://schemas.microsoft.com/office/drawing/2014/main" val="20002"/>
                    </a:ext>
                  </a:extLst>
                </a:gridCol>
                <a:gridCol w="2111562">
                  <a:extLst>
                    <a:ext uri="{9D8B030D-6E8A-4147-A177-3AD203B41FA5}">
                      <a16:colId xmlns="" xmlns:a16="http://schemas.microsoft.com/office/drawing/2014/main" val="20003"/>
                    </a:ext>
                  </a:extLst>
                </a:gridCol>
                <a:gridCol w="2239972">
                  <a:extLst>
                    <a:ext uri="{9D8B030D-6E8A-4147-A177-3AD203B41FA5}">
                      <a16:colId xmlns="" xmlns:a16="http://schemas.microsoft.com/office/drawing/2014/main" val="20004"/>
                    </a:ext>
                  </a:extLst>
                </a:gridCol>
              </a:tblGrid>
              <a:tr h="394557">
                <a:tc>
                  <a:txBody>
                    <a:bodyPr/>
                    <a:lstStyle/>
                    <a:p>
                      <a:pPr algn="ctr"/>
                      <a:r>
                        <a:rPr lang="pt-BR" sz="1600" dirty="0" smtClean="0">
                          <a:latin typeface="+mn-lt"/>
                          <a:cs typeface="Arial" pitchFamily="34" charset="0"/>
                        </a:rPr>
                        <a:t>ITEM</a:t>
                      </a:r>
                      <a:endParaRPr lang="pt-BR" sz="1600" dirty="0">
                        <a:latin typeface="+mn-lt"/>
                        <a:cs typeface="Arial" pitchFamily="34" charset="0"/>
                      </a:endParaRPr>
                    </a:p>
                  </a:txBody>
                  <a:tcPr/>
                </a:tc>
                <a:tc>
                  <a:txBody>
                    <a:bodyPr/>
                    <a:lstStyle/>
                    <a:p>
                      <a:pPr algn="ctr"/>
                      <a:r>
                        <a:rPr lang="pt-BR" sz="1600" dirty="0" smtClean="0">
                          <a:latin typeface="+mn-lt"/>
                          <a:cs typeface="Arial" pitchFamily="34" charset="0"/>
                        </a:rPr>
                        <a:t>MEDIDAS DE GESTÃO</a:t>
                      </a:r>
                      <a:endParaRPr lang="pt-BR" sz="1600" dirty="0">
                        <a:latin typeface="+mn-lt"/>
                        <a:cs typeface="Arial" pitchFamily="34" charset="0"/>
                      </a:endParaRPr>
                    </a:p>
                  </a:txBody>
                  <a:tcPr/>
                </a:tc>
                <a:tc>
                  <a:txBody>
                    <a:bodyPr/>
                    <a:lstStyle/>
                    <a:p>
                      <a:pPr algn="ctr"/>
                      <a:r>
                        <a:rPr lang="pt-BR" sz="1600" dirty="0" smtClean="0">
                          <a:latin typeface="+mn-lt"/>
                          <a:cs typeface="Arial" pitchFamily="34" charset="0"/>
                        </a:rPr>
                        <a:t>DESTINATÁRIO</a:t>
                      </a:r>
                      <a:endParaRPr lang="pt-BR" sz="1600" dirty="0">
                        <a:latin typeface="+mn-lt"/>
                        <a:cs typeface="Arial" pitchFamily="34" charset="0"/>
                      </a:endParaRPr>
                    </a:p>
                  </a:txBody>
                  <a:tcPr/>
                </a:tc>
                <a:tc>
                  <a:txBody>
                    <a:bodyPr/>
                    <a:lstStyle/>
                    <a:p>
                      <a:pPr algn="ctr"/>
                      <a:r>
                        <a:rPr lang="pt-BR" sz="1600" dirty="0" smtClean="0">
                          <a:latin typeface="+mn-lt"/>
                          <a:cs typeface="Arial" pitchFamily="34" charset="0"/>
                        </a:rPr>
                        <a:t>EVIDÊNCIA</a:t>
                      </a:r>
                      <a:endParaRPr lang="pt-BR" sz="1600" dirty="0">
                        <a:latin typeface="+mn-lt"/>
                        <a:cs typeface="Arial" pitchFamily="34" charset="0"/>
                      </a:endParaRPr>
                    </a:p>
                  </a:txBody>
                  <a:tcPr/>
                </a:tc>
                <a:tc>
                  <a:txBody>
                    <a:bodyPr/>
                    <a:lstStyle/>
                    <a:p>
                      <a:pPr algn="ctr"/>
                      <a:r>
                        <a:rPr lang="pt-BR" sz="1600" dirty="0" smtClean="0">
                          <a:latin typeface="+mn-lt"/>
                          <a:cs typeface="Arial" pitchFamily="34" charset="0"/>
                        </a:rPr>
                        <a:t>PERIODICIDADE</a:t>
                      </a:r>
                      <a:endParaRPr lang="pt-BR" sz="1600" dirty="0">
                        <a:latin typeface="+mn-lt"/>
                        <a:cs typeface="Arial" pitchFamily="34" charset="0"/>
                      </a:endParaRPr>
                    </a:p>
                  </a:txBody>
                  <a:tcPr/>
                </a:tc>
                <a:extLst>
                  <a:ext uri="{0D108BD9-81ED-4DB2-BD59-A6C34878D82A}">
                    <a16:rowId xmlns="" xmlns:a16="http://schemas.microsoft.com/office/drawing/2014/main" val="10000"/>
                  </a:ext>
                </a:extLst>
              </a:tr>
              <a:tr h="875591">
                <a:tc>
                  <a:txBody>
                    <a:bodyPr/>
                    <a:lstStyle/>
                    <a:p>
                      <a:pPr algn="ctr"/>
                      <a:r>
                        <a:rPr lang="pt-BR" sz="3600" b="1" dirty="0" smtClean="0">
                          <a:latin typeface="+mn-lt"/>
                          <a:cs typeface="Arial" pitchFamily="34" charset="0"/>
                        </a:rPr>
                        <a:t>1</a:t>
                      </a:r>
                      <a:endParaRPr lang="pt-BR" sz="3600" b="1" dirty="0">
                        <a:latin typeface="+mn-lt"/>
                        <a:cs typeface="Arial" pitchFamily="34" charset="0"/>
                      </a:endParaRPr>
                    </a:p>
                  </a:txBody>
                  <a:tcPr anchor="ctr"/>
                </a:tc>
                <a:tc>
                  <a:txBody>
                    <a:bodyPr/>
                    <a:lstStyle/>
                    <a:p>
                      <a:pPr marL="457200" algn="just">
                        <a:lnSpc>
                          <a:spcPct val="150000"/>
                        </a:lnSpc>
                        <a:spcAft>
                          <a:spcPts val="0"/>
                        </a:spcAft>
                      </a:pPr>
                      <a:r>
                        <a:rPr lang="pt-BR" sz="1800" b="1" dirty="0">
                          <a:solidFill>
                            <a:schemeClr val="tx1"/>
                          </a:solidFill>
                          <a:latin typeface="+mn-lt"/>
                          <a:ea typeface="MS Mincho"/>
                          <a:cs typeface="Arial" pitchFamily="34" charset="0"/>
                        </a:rPr>
                        <a:t>Implantação de SIC e Ouvidoria presencial</a:t>
                      </a:r>
                    </a:p>
                  </a:txBody>
                  <a:tcPr marL="0" marR="0" marT="0" marB="0" anchor="ctr"/>
                </a:tc>
                <a:tc>
                  <a:txBody>
                    <a:bodyPr/>
                    <a:lstStyle/>
                    <a:p>
                      <a:pPr algn="ctr"/>
                      <a:r>
                        <a:rPr lang="pt-BR" sz="1600" kern="1200" dirty="0" smtClean="0">
                          <a:solidFill>
                            <a:schemeClr val="dk1"/>
                          </a:solidFill>
                          <a:latin typeface="+mn-lt"/>
                          <a:ea typeface="+mn-ea"/>
                          <a:cs typeface="Arial" pitchFamily="34" charset="0"/>
                        </a:rPr>
                        <a:t>Administração Direta e Indireta.</a:t>
                      </a:r>
                      <a:endParaRPr lang="pt-BR" sz="1600" dirty="0">
                        <a:latin typeface="+mn-lt"/>
                        <a:cs typeface="Arial" pitchFamily="34" charset="0"/>
                      </a:endParaRPr>
                    </a:p>
                  </a:txBody>
                  <a:tcPr anchor="ctr"/>
                </a:tc>
                <a:tc>
                  <a:txBody>
                    <a:bodyPr/>
                    <a:lstStyle/>
                    <a:p>
                      <a:pPr algn="ctr"/>
                      <a:r>
                        <a:rPr lang="pt-BR" sz="1600" kern="1200" dirty="0" smtClean="0">
                          <a:solidFill>
                            <a:schemeClr val="dk1"/>
                          </a:solidFill>
                          <a:latin typeface="+mn-lt"/>
                          <a:ea typeface="+mn-ea"/>
                          <a:cs typeface="Arial" pitchFamily="34" charset="0"/>
                        </a:rPr>
                        <a:t>Fotos enviadas para o e-mail </a:t>
                      </a:r>
                      <a:r>
                        <a:rPr lang="pt-BR" sz="1600" kern="1200" dirty="0" smtClean="0">
                          <a:solidFill>
                            <a:schemeClr val="dk1"/>
                          </a:solidFill>
                          <a:latin typeface="+mn-lt"/>
                          <a:ea typeface="+mn-ea"/>
                          <a:cs typeface="Arial" pitchFamily="34" charset="0"/>
                          <a:hlinkClick r:id=""/>
                        </a:rPr>
                        <a:t>sucor@cge.al.br</a:t>
                      </a:r>
                      <a:r>
                        <a:rPr lang="pt-BR" sz="1600" kern="1200" dirty="0" smtClean="0">
                          <a:solidFill>
                            <a:schemeClr val="dk1"/>
                          </a:solidFill>
                          <a:latin typeface="+mn-lt"/>
                          <a:ea typeface="+mn-ea"/>
                          <a:cs typeface="Arial" pitchFamily="34" charset="0"/>
                        </a:rPr>
                        <a:t>. </a:t>
                      </a:r>
                      <a:endParaRPr lang="pt-BR" sz="1600" dirty="0">
                        <a:latin typeface="+mn-lt"/>
                        <a:cs typeface="Arial" pitchFamily="34" charset="0"/>
                      </a:endParaRPr>
                    </a:p>
                  </a:txBody>
                  <a:tcPr anchor="ctr"/>
                </a:tc>
                <a:tc>
                  <a:txBody>
                    <a:bodyPr/>
                    <a:lstStyle/>
                    <a:p>
                      <a:pPr algn="ctr">
                        <a:spcAft>
                          <a:spcPts val="0"/>
                        </a:spcAft>
                      </a:pPr>
                      <a:r>
                        <a:rPr lang="pt-BR" sz="1600" dirty="0">
                          <a:solidFill>
                            <a:schemeClr val="tx1"/>
                          </a:solidFill>
                          <a:latin typeface="+mn-lt"/>
                          <a:ea typeface="Times New Roman"/>
                          <a:cs typeface="Arial" pitchFamily="34" charset="0"/>
                        </a:rPr>
                        <a:t>Uma única vez</a:t>
                      </a:r>
                      <a:endParaRPr lang="pt-BR" sz="1600" dirty="0">
                        <a:solidFill>
                          <a:schemeClr val="tx1"/>
                        </a:solidFill>
                        <a:latin typeface="+mn-lt"/>
                        <a:ea typeface="MS Mincho"/>
                        <a:cs typeface="Arial" pitchFamily="34" charset="0"/>
                      </a:endParaRPr>
                    </a:p>
                  </a:txBody>
                  <a:tcPr marL="89535" marR="89535" marT="0" marB="0" anchor="ctr"/>
                </a:tc>
                <a:extLst>
                  <a:ext uri="{0D108BD9-81ED-4DB2-BD59-A6C34878D82A}">
                    <a16:rowId xmlns="" xmlns:a16="http://schemas.microsoft.com/office/drawing/2014/main" val="10001"/>
                  </a:ext>
                </a:extLst>
              </a:tr>
              <a:tr h="2128504">
                <a:tc>
                  <a:txBody>
                    <a:bodyPr/>
                    <a:lstStyle/>
                    <a:p>
                      <a:pPr marL="0" algn="ctr" defTabSz="914400" rtl="0" eaLnBrk="1" latinLnBrk="0" hangingPunct="1"/>
                      <a:r>
                        <a:rPr lang="pt-BR" sz="3600" b="1" kern="1200" dirty="0" smtClean="0">
                          <a:solidFill>
                            <a:schemeClr val="dk1"/>
                          </a:solidFill>
                          <a:latin typeface="+mn-lt"/>
                          <a:ea typeface="+mn-ea"/>
                          <a:cs typeface="Arial" pitchFamily="34" charset="0"/>
                        </a:rPr>
                        <a:t>2</a:t>
                      </a:r>
                      <a:endParaRPr lang="pt-BR" sz="3600" b="1" kern="1200" dirty="0">
                        <a:solidFill>
                          <a:schemeClr val="dk1"/>
                        </a:solidFill>
                        <a:latin typeface="+mn-lt"/>
                        <a:ea typeface="+mn-ea"/>
                        <a:cs typeface="Arial" pitchFamily="34" charset="0"/>
                      </a:endParaRPr>
                    </a:p>
                  </a:txBody>
                  <a:tcPr anchor="ctr"/>
                </a:tc>
                <a:tc>
                  <a:txBody>
                    <a:bodyPr/>
                    <a:lstStyle/>
                    <a:p>
                      <a:pPr algn="ctr"/>
                      <a:r>
                        <a:rPr lang="pt-BR" sz="1800" b="1" kern="1200" dirty="0" smtClean="0">
                          <a:solidFill>
                            <a:schemeClr val="dk1"/>
                          </a:solidFill>
                          <a:latin typeface="+mn-lt"/>
                          <a:ea typeface="+mn-ea"/>
                          <a:cs typeface="Arial" pitchFamily="34" charset="0"/>
                        </a:rPr>
                        <a:t>Disponibilização em todos os sites governamentais (Administração Direta e Indireta) de informações atualizadas sobre compras governamentais, folha de pagamento, convênios</a:t>
                      </a:r>
                      <a:r>
                        <a:rPr lang="pt-BR" sz="1800" b="1" kern="1200" baseline="0" dirty="0" smtClean="0">
                          <a:solidFill>
                            <a:schemeClr val="dk1"/>
                          </a:solidFill>
                          <a:latin typeface="+mn-lt"/>
                          <a:ea typeface="+mn-ea"/>
                          <a:cs typeface="Arial" pitchFamily="34" charset="0"/>
                        </a:rPr>
                        <a:t> estaduais</a:t>
                      </a:r>
                      <a:r>
                        <a:rPr lang="pt-BR" sz="1800" b="1" kern="1200" dirty="0" smtClean="0">
                          <a:solidFill>
                            <a:schemeClr val="dk1"/>
                          </a:solidFill>
                          <a:latin typeface="+mn-lt"/>
                          <a:ea typeface="+mn-ea"/>
                          <a:cs typeface="Arial" pitchFamily="34" charset="0"/>
                        </a:rPr>
                        <a:t> e obras públicas</a:t>
                      </a:r>
                      <a:r>
                        <a:rPr lang="pt-BR" sz="1800" kern="1200" dirty="0" smtClean="0">
                          <a:solidFill>
                            <a:schemeClr val="dk1"/>
                          </a:solidFill>
                          <a:latin typeface="+mn-lt"/>
                          <a:ea typeface="+mn-ea"/>
                          <a:cs typeface="Arial" pitchFamily="34" charset="0"/>
                        </a:rPr>
                        <a:t>, </a:t>
                      </a:r>
                      <a:r>
                        <a:rPr lang="pt-BR" sz="1600" kern="1200" dirty="0" smtClean="0">
                          <a:solidFill>
                            <a:schemeClr val="dk1"/>
                          </a:solidFill>
                          <a:latin typeface="+mn-lt"/>
                          <a:ea typeface="+mn-ea"/>
                          <a:cs typeface="Arial" pitchFamily="34" charset="0"/>
                        </a:rPr>
                        <a:t>atendendo as especificações previstas nos </a:t>
                      </a:r>
                      <a:r>
                        <a:rPr lang="pt-BR" sz="1600" kern="1200" dirty="0" err="1" smtClean="0">
                          <a:solidFill>
                            <a:schemeClr val="dk1"/>
                          </a:solidFill>
                          <a:latin typeface="+mn-lt"/>
                          <a:ea typeface="+mn-ea"/>
                          <a:cs typeface="Arial" pitchFamily="34" charset="0"/>
                        </a:rPr>
                        <a:t>arts</a:t>
                      </a:r>
                      <a:r>
                        <a:rPr lang="pt-BR" sz="1600" kern="1200" dirty="0" smtClean="0">
                          <a:solidFill>
                            <a:schemeClr val="dk1"/>
                          </a:solidFill>
                          <a:latin typeface="+mn-lt"/>
                          <a:ea typeface="+mn-ea"/>
                          <a:cs typeface="Arial" pitchFamily="34" charset="0"/>
                        </a:rPr>
                        <a:t>. 7º e 8º da Lei Estadual n.8087/2019</a:t>
                      </a:r>
                      <a:endParaRPr lang="pt-BR" sz="1600" dirty="0">
                        <a:latin typeface="+mn-lt"/>
                        <a:cs typeface="Arial" pitchFamily="34" charset="0"/>
                      </a:endParaRPr>
                    </a:p>
                  </a:txBody>
                  <a:tcPr anchor="ctr"/>
                </a:tc>
                <a:tc>
                  <a:txBody>
                    <a:bodyPr/>
                    <a:lstStyle/>
                    <a:p>
                      <a:pPr algn="ctr"/>
                      <a:r>
                        <a:rPr lang="pt-BR" sz="1600" dirty="0" smtClean="0">
                          <a:latin typeface="+mn-lt"/>
                          <a:cs typeface="Arial" pitchFamily="34" charset="0"/>
                        </a:rPr>
                        <a:t>SEFAZ</a:t>
                      </a:r>
                      <a:endParaRPr lang="pt-BR" sz="1600" dirty="0">
                        <a:latin typeface="+mn-lt"/>
                        <a:cs typeface="Arial" pitchFamily="34" charset="0"/>
                      </a:endParaRPr>
                    </a:p>
                  </a:txBody>
                  <a:tcPr anchor="ctr"/>
                </a:tc>
                <a:tc>
                  <a:txBody>
                    <a:bodyPr/>
                    <a:lstStyle/>
                    <a:p>
                      <a:pPr algn="ctr"/>
                      <a:r>
                        <a:rPr lang="pt-BR" sz="1600" kern="1200" dirty="0" smtClean="0">
                          <a:solidFill>
                            <a:schemeClr val="dk1"/>
                          </a:solidFill>
                          <a:latin typeface="+mn-lt"/>
                          <a:ea typeface="+mn-ea"/>
                          <a:cs typeface="Arial" pitchFamily="34" charset="0"/>
                        </a:rPr>
                        <a:t>Envio de capturas de telas dos sites governamentais</a:t>
                      </a:r>
                      <a:endParaRPr lang="pt-BR" sz="1600" dirty="0">
                        <a:latin typeface="+mn-lt"/>
                        <a:cs typeface="Arial" pitchFamily="34" charset="0"/>
                      </a:endParaRPr>
                    </a:p>
                  </a:txBody>
                  <a:tcPr anchor="ctr"/>
                </a:tc>
                <a:tc>
                  <a:txBody>
                    <a:bodyPr/>
                    <a:lstStyle/>
                    <a:p>
                      <a:pPr algn="ctr">
                        <a:spcAft>
                          <a:spcPts val="0"/>
                        </a:spcAft>
                      </a:pPr>
                      <a:r>
                        <a:rPr lang="pt-BR" sz="1600" dirty="0" smtClean="0">
                          <a:solidFill>
                            <a:schemeClr val="tx1"/>
                          </a:solidFill>
                          <a:latin typeface="+mn-lt"/>
                          <a:ea typeface="Times New Roman"/>
                          <a:cs typeface="Arial" pitchFamily="34" charset="0"/>
                        </a:rPr>
                        <a:t>Uma única vez </a:t>
                      </a:r>
                      <a:endParaRPr lang="pt-BR" sz="1600" dirty="0">
                        <a:solidFill>
                          <a:schemeClr val="tx1"/>
                        </a:solidFill>
                        <a:latin typeface="+mn-lt"/>
                        <a:ea typeface="MS Mincho"/>
                        <a:cs typeface="Arial" pitchFamily="34" charset="0"/>
                      </a:endParaRPr>
                    </a:p>
                  </a:txBody>
                  <a:tcPr marL="89535" marR="89535" marT="0" marB="0" anchor="ctr"/>
                </a:tc>
                <a:extLst>
                  <a:ext uri="{0D108BD9-81ED-4DB2-BD59-A6C34878D82A}">
                    <a16:rowId xmlns="" xmlns:a16="http://schemas.microsoft.com/office/drawing/2014/main" val="10002"/>
                  </a:ext>
                </a:extLst>
              </a:tr>
              <a:tr h="1816042">
                <a:tc>
                  <a:txBody>
                    <a:bodyPr/>
                    <a:lstStyle/>
                    <a:p>
                      <a:pPr marL="0" algn="ctr" defTabSz="914400" rtl="0" eaLnBrk="1" latinLnBrk="0" hangingPunct="1"/>
                      <a:r>
                        <a:rPr lang="pt-BR" sz="3600" b="1" kern="1200" dirty="0" smtClean="0">
                          <a:solidFill>
                            <a:schemeClr val="dk1"/>
                          </a:solidFill>
                          <a:latin typeface="+mn-lt"/>
                          <a:ea typeface="+mn-ea"/>
                          <a:cs typeface="Arial" pitchFamily="34" charset="0"/>
                        </a:rPr>
                        <a:t>3</a:t>
                      </a:r>
                      <a:endParaRPr lang="pt-BR" sz="3600" b="1" kern="1200" dirty="0">
                        <a:solidFill>
                          <a:schemeClr val="dk1"/>
                        </a:solidFill>
                        <a:latin typeface="+mn-lt"/>
                        <a:ea typeface="+mn-ea"/>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kern="1200" dirty="0" smtClean="0">
                          <a:solidFill>
                            <a:schemeClr val="dk1"/>
                          </a:solidFill>
                          <a:latin typeface="+mn-lt"/>
                          <a:ea typeface="+mn-ea"/>
                          <a:cs typeface="+mn-cs"/>
                        </a:rPr>
                        <a:t>Elaboração, disponibilização e atualização </a:t>
                      </a:r>
                      <a:r>
                        <a:rPr lang="pt-BR" sz="1800" b="1" kern="1200" dirty="0" smtClean="0">
                          <a:solidFill>
                            <a:schemeClr val="dk1"/>
                          </a:solidFill>
                          <a:latin typeface="+mn-lt"/>
                          <a:ea typeface="+mn-ea"/>
                          <a:cs typeface="+mn-cs"/>
                        </a:rPr>
                        <a:t>de Carta de Serviços nos sites de todos os órgãos e entidades do Poder Executivo</a:t>
                      </a:r>
                      <a:r>
                        <a:rPr lang="pt-BR" sz="1600" kern="1200" dirty="0" smtClean="0">
                          <a:solidFill>
                            <a:schemeClr val="dk1"/>
                          </a:solidFill>
                          <a:latin typeface="+mn-lt"/>
                          <a:ea typeface="+mn-ea"/>
                          <a:cs typeface="+mn-cs"/>
                        </a:rPr>
                        <a:t>, conforme especificações previstas no art. 7º da Lei 13 460/2017.</a:t>
                      </a:r>
                    </a:p>
                    <a:p>
                      <a:pPr algn="ctr"/>
                      <a:endParaRPr lang="pt-BR" sz="1600" dirty="0">
                        <a:latin typeface="+mn-lt"/>
                        <a:cs typeface="Arial" pitchFamily="34" charset="0"/>
                      </a:endParaRPr>
                    </a:p>
                  </a:txBody>
                  <a:tcPr anchor="ctr"/>
                </a:tc>
                <a:tc>
                  <a:txBody>
                    <a:bodyPr/>
                    <a:lstStyle/>
                    <a:p>
                      <a:pPr algn="ctr"/>
                      <a:r>
                        <a:rPr lang="pt-BR" sz="1600" kern="1200" dirty="0" smtClean="0">
                          <a:solidFill>
                            <a:schemeClr val="dk1"/>
                          </a:solidFill>
                          <a:latin typeface="+mn-lt"/>
                          <a:ea typeface="+mn-ea"/>
                          <a:cs typeface="Arial" pitchFamily="34" charset="0"/>
                        </a:rPr>
                        <a:t>Administração Direta e Indireta</a:t>
                      </a:r>
                      <a:endParaRPr lang="pt-BR" sz="1600" dirty="0">
                        <a:latin typeface="+mn-lt"/>
                        <a:cs typeface="Arial" pitchFamily="34" charset="0"/>
                      </a:endParaRPr>
                    </a:p>
                  </a:txBody>
                  <a:tcPr anchor="ctr"/>
                </a:tc>
                <a:tc>
                  <a:txBody>
                    <a:bodyPr/>
                    <a:lstStyle/>
                    <a:p>
                      <a:pPr algn="ctr"/>
                      <a:r>
                        <a:rPr lang="pt-BR" sz="1600" kern="1200" dirty="0" smtClean="0">
                          <a:solidFill>
                            <a:schemeClr val="dk1"/>
                          </a:solidFill>
                          <a:latin typeface="+mn-lt"/>
                          <a:ea typeface="+mn-ea"/>
                          <a:cs typeface="+mn-cs"/>
                        </a:rPr>
                        <a:t>Envio de capturas de tela dos sites governamentais</a:t>
                      </a:r>
                      <a:endParaRPr lang="pt-BR" sz="1600" dirty="0">
                        <a:latin typeface="+mn-lt"/>
                        <a:cs typeface="Arial" pitchFamily="34" charset="0"/>
                      </a:endParaRPr>
                    </a:p>
                  </a:txBody>
                  <a:tcPr anchor="ctr"/>
                </a:tc>
                <a:tc>
                  <a:txBody>
                    <a:bodyPr/>
                    <a:lstStyle/>
                    <a:p>
                      <a:pPr algn="ctr"/>
                      <a:r>
                        <a:rPr lang="pt-BR" sz="1600" dirty="0" smtClean="0">
                          <a:latin typeface="+mn-lt"/>
                          <a:cs typeface="Arial" pitchFamily="34" charset="0"/>
                        </a:rPr>
                        <a:t>Semestral</a:t>
                      </a:r>
                      <a:endParaRPr lang="pt-BR" sz="1600" dirty="0">
                        <a:latin typeface="+mn-lt"/>
                        <a:cs typeface="Arial" pitchFamily="34" charset="0"/>
                      </a:endParaRPr>
                    </a:p>
                  </a:txBody>
                  <a:tcPr anchor="ctr"/>
                </a:tc>
                <a:extLst>
                  <a:ext uri="{0D108BD9-81ED-4DB2-BD59-A6C34878D82A}">
                    <a16:rowId xmlns="" xmlns:a16="http://schemas.microsoft.com/office/drawing/2014/main" val="10003"/>
                  </a:ext>
                </a:extLst>
              </a:tr>
            </a:tbl>
          </a:graphicData>
        </a:graphic>
      </p:graphicFrame>
      <p:grpSp>
        <p:nvGrpSpPr>
          <p:cNvPr id="2" name="Agrupar 3"/>
          <p:cNvGrpSpPr/>
          <p:nvPr/>
        </p:nvGrpSpPr>
        <p:grpSpPr>
          <a:xfrm>
            <a:off x="0" y="-69311"/>
            <a:ext cx="3684887" cy="1487488"/>
            <a:chOff x="15766" y="-34295"/>
            <a:chExt cx="3684887" cy="1487488"/>
          </a:xfrm>
        </p:grpSpPr>
        <p:sp>
          <p:nvSpPr>
            <p:cNvPr id="5" name="Retângulo 4"/>
            <p:cNvSpPr/>
            <p:nvPr/>
          </p:nvSpPr>
          <p:spPr>
            <a:xfrm>
              <a:off x="15766" y="-34295"/>
              <a:ext cx="3684887" cy="14874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6"/>
            <p:cNvGrpSpPr/>
            <p:nvPr/>
          </p:nvGrpSpPr>
          <p:grpSpPr>
            <a:xfrm>
              <a:off x="792123" y="-7361"/>
              <a:ext cx="2100464" cy="1354628"/>
              <a:chOff x="866352" y="-105738"/>
              <a:chExt cx="3412144" cy="2200554"/>
            </a:xfrm>
          </p:grpSpPr>
          <p:pic>
            <p:nvPicPr>
              <p:cNvPr id="8" name="Imagem 7"/>
              <p:cNvPicPr>
                <a:picLocks noChangeAspect="1"/>
              </p:cNvPicPr>
              <p:nvPr/>
            </p:nvPicPr>
            <p:blipFill rotWithShape="1">
              <a:blip r:embed="rId2" cstate="print">
                <a:extLst>
                  <a:ext uri="{28A0092B-C50C-407E-A947-70E740481C1C}">
                    <a14:useLocalDpi xmlns:a14="http://schemas.microsoft.com/office/drawing/2010/main" val="0"/>
                  </a:ext>
                </a:extLst>
              </a:blip>
              <a:srcRect b="19270"/>
              <a:stretch/>
            </p:blipFill>
            <p:spPr>
              <a:xfrm>
                <a:off x="1244929" y="-105738"/>
                <a:ext cx="2675126" cy="1801494"/>
              </a:xfrm>
              <a:prstGeom prst="rect">
                <a:avLst/>
              </a:prstGeom>
            </p:spPr>
          </p:pic>
          <p:sp>
            <p:nvSpPr>
              <p:cNvPr id="9" name="CaixaDeTexto 7"/>
              <p:cNvSpPr txBox="1">
                <a:spLocks noChangeArrowheads="1"/>
              </p:cNvSpPr>
              <p:nvPr/>
            </p:nvSpPr>
            <p:spPr bwMode="auto">
              <a:xfrm>
                <a:off x="866352" y="1669838"/>
                <a:ext cx="3412144" cy="424978"/>
              </a:xfrm>
              <a:prstGeom prst="rect">
                <a:avLst/>
              </a:prstGeom>
              <a:noFill/>
              <a:ln w="9525">
                <a:noFill/>
                <a:miter lim="800000"/>
                <a:headEnd/>
                <a:tailEnd/>
              </a:ln>
            </p:spPr>
            <p:txBody>
              <a:bodyPr wrap="square">
                <a:spAutoFit/>
              </a:bodyPr>
              <a:lstStyle/>
              <a:p>
                <a:pPr algn="ctr" eaLnBrk="1" hangingPunct="1"/>
                <a:r>
                  <a:rPr lang="pt-BR" altLang="pt-BR" sz="1100" b="1" dirty="0" smtClean="0">
                    <a:latin typeface="Calibri" pitchFamily="34" charset="0"/>
                  </a:rPr>
                  <a:t>CONTROLADORIA GERAL</a:t>
                </a:r>
                <a:endParaRPr lang="pt-BR" altLang="pt-BR" sz="1100" b="1" dirty="0">
                  <a:latin typeface="Calibri" pitchFamily="34" charset="0"/>
                </a:endParaRPr>
              </a:p>
            </p:txBody>
          </p:sp>
        </p:gr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aixaDeTexto 2"/>
          <p:cNvSpPr txBox="1">
            <a:spLocks noChangeArrowheads="1"/>
          </p:cNvSpPr>
          <p:nvPr/>
        </p:nvSpPr>
        <p:spPr bwMode="auto">
          <a:xfrm>
            <a:off x="3819525" y="378123"/>
            <a:ext cx="4589463" cy="954088"/>
          </a:xfrm>
          <a:prstGeom prst="rect">
            <a:avLst/>
          </a:prstGeom>
          <a:noFill/>
          <a:ln w="9525">
            <a:noFill/>
            <a:miter lim="800000"/>
            <a:headEnd/>
            <a:tailEnd/>
          </a:ln>
        </p:spPr>
        <p:txBody>
          <a:bodyPr>
            <a:spAutoFit/>
          </a:bodyPr>
          <a:lstStyle/>
          <a:p>
            <a:pPr algn="ctr" eaLnBrk="1" hangingPunct="1"/>
            <a:r>
              <a:rPr lang="pt-BR" altLang="pt-BR" sz="3600" b="1" dirty="0" smtClean="0">
                <a:solidFill>
                  <a:srgbClr val="0070C0"/>
                </a:solidFill>
                <a:latin typeface="Calibri" pitchFamily="34" charset="0"/>
              </a:rPr>
              <a:t>MEDIDAS DE GESTÃO</a:t>
            </a:r>
            <a:endParaRPr lang="pt-BR" altLang="pt-BR" sz="3600" b="1" dirty="0">
              <a:solidFill>
                <a:srgbClr val="0070C0"/>
              </a:solidFill>
              <a:latin typeface="Calibri" pitchFamily="34" charset="0"/>
            </a:endParaRPr>
          </a:p>
          <a:p>
            <a:pPr algn="ctr" eaLnBrk="1" hangingPunct="1"/>
            <a:endParaRPr lang="pt-BR" altLang="pt-BR" sz="2000" b="1" dirty="0">
              <a:solidFill>
                <a:schemeClr val="bg1"/>
              </a:solidFill>
              <a:latin typeface="Calibri"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908154771"/>
              </p:ext>
            </p:extLst>
          </p:nvPr>
        </p:nvGraphicFramePr>
        <p:xfrm>
          <a:off x="13856" y="1648690"/>
          <a:ext cx="12191999" cy="5209311"/>
        </p:xfrm>
        <a:graphic>
          <a:graphicData uri="http://schemas.openxmlformats.org/drawingml/2006/table">
            <a:tbl>
              <a:tblPr firstRow="1" bandRow="1">
                <a:tableStyleId>{5C22544A-7EE6-4342-B048-85BDC9FD1C3A}</a:tableStyleId>
              </a:tblPr>
              <a:tblGrid>
                <a:gridCol w="786722">
                  <a:extLst>
                    <a:ext uri="{9D8B030D-6E8A-4147-A177-3AD203B41FA5}">
                      <a16:colId xmlns="" xmlns:a16="http://schemas.microsoft.com/office/drawing/2014/main" val="20000"/>
                    </a:ext>
                  </a:extLst>
                </a:gridCol>
                <a:gridCol w="4964222">
                  <a:extLst>
                    <a:ext uri="{9D8B030D-6E8A-4147-A177-3AD203B41FA5}">
                      <a16:colId xmlns="" xmlns:a16="http://schemas.microsoft.com/office/drawing/2014/main" val="20001"/>
                    </a:ext>
                  </a:extLst>
                </a:gridCol>
                <a:gridCol w="1978595">
                  <a:extLst>
                    <a:ext uri="{9D8B030D-6E8A-4147-A177-3AD203B41FA5}">
                      <a16:colId xmlns="" xmlns:a16="http://schemas.microsoft.com/office/drawing/2014/main" val="20002"/>
                    </a:ext>
                  </a:extLst>
                </a:gridCol>
                <a:gridCol w="2024061">
                  <a:extLst>
                    <a:ext uri="{9D8B030D-6E8A-4147-A177-3AD203B41FA5}">
                      <a16:colId xmlns="" xmlns:a16="http://schemas.microsoft.com/office/drawing/2014/main" val="20003"/>
                    </a:ext>
                  </a:extLst>
                </a:gridCol>
                <a:gridCol w="2438399">
                  <a:extLst>
                    <a:ext uri="{9D8B030D-6E8A-4147-A177-3AD203B41FA5}">
                      <a16:colId xmlns="" xmlns:a16="http://schemas.microsoft.com/office/drawing/2014/main" val="20004"/>
                    </a:ext>
                  </a:extLst>
                </a:gridCol>
              </a:tblGrid>
              <a:tr h="444205">
                <a:tc>
                  <a:txBody>
                    <a:bodyPr/>
                    <a:lstStyle/>
                    <a:p>
                      <a:pPr algn="ctr"/>
                      <a:r>
                        <a:rPr lang="pt-BR" sz="1600" dirty="0" smtClean="0">
                          <a:latin typeface="+mn-lt"/>
                          <a:cs typeface="Arial" pitchFamily="34" charset="0"/>
                        </a:rPr>
                        <a:t>ITEM</a:t>
                      </a:r>
                      <a:endParaRPr lang="pt-BR" sz="1600" dirty="0">
                        <a:latin typeface="+mn-lt"/>
                        <a:cs typeface="Arial" pitchFamily="34" charset="0"/>
                      </a:endParaRPr>
                    </a:p>
                  </a:txBody>
                  <a:tcPr/>
                </a:tc>
                <a:tc>
                  <a:txBody>
                    <a:bodyPr/>
                    <a:lstStyle/>
                    <a:p>
                      <a:pPr algn="ctr"/>
                      <a:r>
                        <a:rPr lang="pt-BR" sz="1600" dirty="0" smtClean="0">
                          <a:latin typeface="+mn-lt"/>
                          <a:cs typeface="Arial" pitchFamily="34" charset="0"/>
                        </a:rPr>
                        <a:t>MEDIDAS DE GESTÃO</a:t>
                      </a:r>
                      <a:endParaRPr lang="pt-BR" sz="1600" dirty="0">
                        <a:latin typeface="+mn-lt"/>
                        <a:cs typeface="Arial" pitchFamily="34" charset="0"/>
                      </a:endParaRPr>
                    </a:p>
                  </a:txBody>
                  <a:tcPr/>
                </a:tc>
                <a:tc>
                  <a:txBody>
                    <a:bodyPr/>
                    <a:lstStyle/>
                    <a:p>
                      <a:pPr algn="ctr"/>
                      <a:r>
                        <a:rPr lang="pt-BR" sz="1600" dirty="0" smtClean="0">
                          <a:latin typeface="+mn-lt"/>
                          <a:cs typeface="Arial" pitchFamily="34" charset="0"/>
                        </a:rPr>
                        <a:t>DESTINATÁRIO</a:t>
                      </a:r>
                      <a:endParaRPr lang="pt-BR" sz="1600" dirty="0">
                        <a:latin typeface="+mn-lt"/>
                        <a:cs typeface="Arial" pitchFamily="34" charset="0"/>
                      </a:endParaRPr>
                    </a:p>
                  </a:txBody>
                  <a:tcPr/>
                </a:tc>
                <a:tc>
                  <a:txBody>
                    <a:bodyPr/>
                    <a:lstStyle/>
                    <a:p>
                      <a:pPr algn="ctr"/>
                      <a:r>
                        <a:rPr lang="pt-BR" sz="1600" dirty="0" smtClean="0">
                          <a:latin typeface="+mn-lt"/>
                          <a:cs typeface="Arial" pitchFamily="34" charset="0"/>
                        </a:rPr>
                        <a:t>EVIDÊNCIA</a:t>
                      </a:r>
                      <a:endParaRPr lang="pt-BR" sz="1600" dirty="0">
                        <a:latin typeface="+mn-lt"/>
                        <a:cs typeface="Arial" pitchFamily="34" charset="0"/>
                      </a:endParaRPr>
                    </a:p>
                  </a:txBody>
                  <a:tcPr/>
                </a:tc>
                <a:tc>
                  <a:txBody>
                    <a:bodyPr/>
                    <a:lstStyle/>
                    <a:p>
                      <a:pPr algn="ctr"/>
                      <a:r>
                        <a:rPr lang="pt-BR" sz="1600" dirty="0" smtClean="0">
                          <a:latin typeface="+mn-lt"/>
                          <a:cs typeface="Arial" pitchFamily="34" charset="0"/>
                        </a:rPr>
                        <a:t>PERIODICIDADE</a:t>
                      </a:r>
                      <a:endParaRPr lang="pt-BR" sz="1600" dirty="0">
                        <a:latin typeface="+mn-lt"/>
                        <a:cs typeface="Arial" pitchFamily="34" charset="0"/>
                      </a:endParaRPr>
                    </a:p>
                  </a:txBody>
                  <a:tcPr/>
                </a:tc>
                <a:extLst>
                  <a:ext uri="{0D108BD9-81ED-4DB2-BD59-A6C34878D82A}">
                    <a16:rowId xmlns="" xmlns:a16="http://schemas.microsoft.com/office/drawing/2014/main" val="10000"/>
                  </a:ext>
                </a:extLst>
              </a:tr>
              <a:tr h="2382553">
                <a:tc>
                  <a:txBody>
                    <a:bodyPr/>
                    <a:lstStyle/>
                    <a:p>
                      <a:pPr marL="0" algn="ctr" defTabSz="914400" rtl="0" eaLnBrk="1" latinLnBrk="0" hangingPunct="1"/>
                      <a:r>
                        <a:rPr lang="pt-BR" sz="3600" b="1" kern="1200" dirty="0" smtClean="0">
                          <a:solidFill>
                            <a:schemeClr val="dk1"/>
                          </a:solidFill>
                          <a:latin typeface="+mn-lt"/>
                          <a:ea typeface="+mn-ea"/>
                          <a:cs typeface="Arial" pitchFamily="34" charset="0"/>
                        </a:rPr>
                        <a:t>4</a:t>
                      </a:r>
                      <a:endParaRPr lang="pt-BR" sz="3600" b="1" kern="1200" dirty="0">
                        <a:solidFill>
                          <a:schemeClr val="dk1"/>
                        </a:solidFill>
                        <a:latin typeface="+mn-lt"/>
                        <a:ea typeface="+mn-ea"/>
                        <a:cs typeface="Arial" pitchFamily="34" charset="0"/>
                      </a:endParaRPr>
                    </a:p>
                  </a:txBody>
                  <a:tcPr anchor="ctr"/>
                </a:tc>
                <a:tc>
                  <a:txBody>
                    <a:bodyPr/>
                    <a:lstStyle/>
                    <a:p>
                      <a:pPr marL="0" indent="0" algn="ctr">
                        <a:lnSpc>
                          <a:spcPct val="100000"/>
                        </a:lnSpc>
                        <a:spcAft>
                          <a:spcPts val="0"/>
                        </a:spcAft>
                      </a:pPr>
                      <a:r>
                        <a:rPr lang="pt-BR" sz="1600" kern="1200" dirty="0" smtClean="0">
                          <a:solidFill>
                            <a:schemeClr val="dk1"/>
                          </a:solidFill>
                          <a:latin typeface="+mn-lt"/>
                          <a:ea typeface="+mn-ea"/>
                          <a:cs typeface="Arial" pitchFamily="34" charset="0"/>
                        </a:rPr>
                        <a:t>Obrigatoriedade de que todas as manifestações recebidas junto à Ouvidoria de toda a administração direta e indireta do Poder Executivo, ainda que recebidos por outro sistema eletrônico de ouvidoria ou por meio físico, deverão ser digitalizadas e inseridas nos sistema eletrônico de ouvidorias do Estado de Alagoas (</a:t>
                      </a:r>
                      <a:r>
                        <a:rPr lang="pt-BR" sz="1600" kern="1200" dirty="0" err="1" smtClean="0">
                          <a:solidFill>
                            <a:schemeClr val="dk1"/>
                          </a:solidFill>
                          <a:latin typeface="+mn-lt"/>
                          <a:ea typeface="+mn-ea"/>
                          <a:cs typeface="Arial" pitchFamily="34" charset="0"/>
                        </a:rPr>
                        <a:t>e-OUV</a:t>
                      </a:r>
                      <a:r>
                        <a:rPr lang="pt-BR" sz="1600" kern="1200" dirty="0" smtClean="0">
                          <a:solidFill>
                            <a:schemeClr val="dk1"/>
                          </a:solidFill>
                          <a:latin typeface="+mn-lt"/>
                          <a:ea typeface="+mn-ea"/>
                          <a:cs typeface="Arial" pitchFamily="34" charset="0"/>
                        </a:rPr>
                        <a:t> Alagoas).</a:t>
                      </a:r>
                      <a:endParaRPr lang="pt-BR" sz="1600" dirty="0">
                        <a:solidFill>
                          <a:schemeClr val="tx1"/>
                        </a:solidFill>
                        <a:latin typeface="+mn-lt"/>
                        <a:ea typeface="MS Mincho"/>
                        <a:cs typeface="Arial" pitchFamily="34" charset="0"/>
                      </a:endParaRPr>
                    </a:p>
                  </a:txBody>
                  <a:tcPr marL="0" marR="0" marT="0" marB="0" anchor="ctr"/>
                </a:tc>
                <a:tc>
                  <a:txBody>
                    <a:bodyPr/>
                    <a:lstStyle/>
                    <a:p>
                      <a:pPr algn="ctr"/>
                      <a:r>
                        <a:rPr lang="pt-BR" sz="1600" kern="1200" dirty="0" smtClean="0">
                          <a:solidFill>
                            <a:schemeClr val="dk1"/>
                          </a:solidFill>
                          <a:latin typeface="+mn-lt"/>
                          <a:ea typeface="+mn-ea"/>
                          <a:cs typeface="+mn-cs"/>
                        </a:rPr>
                        <a:t>Administração Direta e Indireta</a:t>
                      </a:r>
                      <a:endParaRPr lang="pt-BR" sz="1600" dirty="0">
                        <a:latin typeface="+mn-lt"/>
                        <a:cs typeface="Arial" pitchFamily="34" charset="0"/>
                      </a:endParaRPr>
                    </a:p>
                  </a:txBody>
                  <a:tcPr anchor="ctr"/>
                </a:tc>
                <a:tc>
                  <a:txBody>
                    <a:bodyPr/>
                    <a:lstStyle/>
                    <a:p>
                      <a:pPr algn="ctr"/>
                      <a:r>
                        <a:rPr lang="pt-BR" sz="1600" kern="1200" dirty="0" smtClean="0">
                          <a:solidFill>
                            <a:schemeClr val="dk1"/>
                          </a:solidFill>
                          <a:latin typeface="+mn-lt"/>
                          <a:ea typeface="+mn-ea"/>
                          <a:cs typeface="+mn-cs"/>
                        </a:rPr>
                        <a:t>Publicação no respectivo site governamental de relatórios mensais com os canais de recebimento das manifestações</a:t>
                      </a:r>
                      <a:endParaRPr lang="pt-BR" sz="1600" dirty="0">
                        <a:latin typeface="+mn-lt"/>
                        <a:cs typeface="Arial" pitchFamily="34" charset="0"/>
                      </a:endParaRPr>
                    </a:p>
                  </a:txBody>
                  <a:tcPr anchor="ctr"/>
                </a:tc>
                <a:tc>
                  <a:txBody>
                    <a:bodyPr/>
                    <a:lstStyle/>
                    <a:p>
                      <a:pPr algn="ctr">
                        <a:spcAft>
                          <a:spcPts val="0"/>
                        </a:spcAft>
                      </a:pPr>
                      <a:r>
                        <a:rPr lang="pt-BR" sz="1600" dirty="0">
                          <a:solidFill>
                            <a:schemeClr val="tx1"/>
                          </a:solidFill>
                          <a:latin typeface="+mn-lt"/>
                          <a:ea typeface="Times New Roman"/>
                          <a:cs typeface="Times New Roman"/>
                        </a:rPr>
                        <a:t>Sempre que necessário</a:t>
                      </a:r>
                      <a:endParaRPr lang="pt-BR" sz="1600" dirty="0">
                        <a:solidFill>
                          <a:schemeClr val="tx1"/>
                        </a:solidFill>
                        <a:latin typeface="+mn-lt"/>
                        <a:ea typeface="MS Mincho"/>
                        <a:cs typeface="Times New Roman"/>
                      </a:endParaRPr>
                    </a:p>
                  </a:txBody>
                  <a:tcPr marL="89535" marR="89535" marT="0" marB="0" anchor="ctr"/>
                </a:tc>
                <a:extLst>
                  <a:ext uri="{0D108BD9-81ED-4DB2-BD59-A6C34878D82A}">
                    <a16:rowId xmlns="" xmlns:a16="http://schemas.microsoft.com/office/drawing/2014/main" val="10001"/>
                  </a:ext>
                </a:extLst>
              </a:tr>
              <a:tr h="2382553">
                <a:tc>
                  <a:txBody>
                    <a:bodyPr/>
                    <a:lstStyle/>
                    <a:p>
                      <a:pPr marL="0" algn="ctr" defTabSz="914400" rtl="0" eaLnBrk="1" latinLnBrk="0" hangingPunct="1"/>
                      <a:r>
                        <a:rPr lang="pt-BR" sz="3600" b="1" kern="1200" dirty="0" smtClean="0">
                          <a:solidFill>
                            <a:schemeClr val="dk1"/>
                          </a:solidFill>
                          <a:latin typeface="+mn-lt"/>
                          <a:ea typeface="+mn-ea"/>
                          <a:cs typeface="Arial" pitchFamily="34" charset="0"/>
                        </a:rPr>
                        <a:t>5</a:t>
                      </a:r>
                      <a:endParaRPr lang="pt-BR" sz="3600" b="1" kern="1200" dirty="0">
                        <a:solidFill>
                          <a:schemeClr val="dk1"/>
                        </a:solidFill>
                        <a:latin typeface="+mn-lt"/>
                        <a:ea typeface="+mn-ea"/>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kern="1200" dirty="0" smtClean="0">
                          <a:solidFill>
                            <a:schemeClr val="dk1"/>
                          </a:solidFill>
                          <a:latin typeface="+mn-lt"/>
                          <a:ea typeface="+mn-ea"/>
                          <a:cs typeface="+mn-cs"/>
                        </a:rPr>
                        <a:t>Elaboração e disponibilização nos sites governamentais (administração direta e indireta), dos relatórios estatísticos e de gestão da Ouvidoria e do SIC, nos prazos e modelos a serem definidos pela CGE.</a:t>
                      </a:r>
                    </a:p>
                    <a:p>
                      <a:pPr algn="ctr"/>
                      <a:endParaRPr lang="pt-BR" sz="1600" dirty="0">
                        <a:latin typeface="+mn-lt"/>
                        <a:cs typeface="Arial" pitchFamily="34" charset="0"/>
                      </a:endParaRPr>
                    </a:p>
                  </a:txBody>
                  <a:tcPr anchor="ctr"/>
                </a:tc>
                <a:tc>
                  <a:txBody>
                    <a:bodyPr/>
                    <a:lstStyle/>
                    <a:p>
                      <a:pPr algn="ctr"/>
                      <a:r>
                        <a:rPr lang="pt-BR" sz="1600" kern="1200" dirty="0" smtClean="0">
                          <a:solidFill>
                            <a:schemeClr val="dk1"/>
                          </a:solidFill>
                          <a:latin typeface="+mn-lt"/>
                          <a:ea typeface="+mn-ea"/>
                          <a:cs typeface="+mn-cs"/>
                        </a:rPr>
                        <a:t>Administração Direta e Indireta</a:t>
                      </a:r>
                      <a:endParaRPr lang="pt-BR" sz="1600" dirty="0">
                        <a:latin typeface="+mn-lt"/>
                        <a:cs typeface="Arial" pitchFamily="34" charset="0"/>
                      </a:endParaRPr>
                    </a:p>
                  </a:txBody>
                  <a:tcPr anchor="ctr"/>
                </a:tc>
                <a:tc>
                  <a:txBody>
                    <a:bodyPr/>
                    <a:lstStyle/>
                    <a:p>
                      <a:pPr algn="ctr"/>
                      <a:r>
                        <a:rPr lang="pt-BR" sz="1600" kern="1200" dirty="0" smtClean="0">
                          <a:solidFill>
                            <a:schemeClr val="dk1"/>
                          </a:solidFill>
                          <a:latin typeface="+mn-lt"/>
                          <a:ea typeface="+mn-ea"/>
                          <a:cs typeface="+mn-cs"/>
                        </a:rPr>
                        <a:t>Através da publicação no respectivo site governamental dos relatórios mensais estatísticos e de gestão do SIC e da Ouvidoria </a:t>
                      </a:r>
                      <a:endParaRPr lang="pt-BR" sz="1600" dirty="0">
                        <a:latin typeface="+mn-lt"/>
                        <a:cs typeface="Arial" pitchFamily="34" charset="0"/>
                      </a:endParaRPr>
                    </a:p>
                  </a:txBody>
                  <a:tcPr anchor="ctr"/>
                </a:tc>
                <a:tc>
                  <a:txBody>
                    <a:bodyPr/>
                    <a:lstStyle/>
                    <a:p>
                      <a:pPr algn="ctr"/>
                      <a:r>
                        <a:rPr lang="pt-BR" sz="1600" dirty="0" smtClean="0">
                          <a:latin typeface="+mn-lt"/>
                          <a:cs typeface="Arial" pitchFamily="34" charset="0"/>
                        </a:rPr>
                        <a:t>Mensal</a:t>
                      </a:r>
                      <a:endParaRPr lang="pt-BR" sz="1600" dirty="0">
                        <a:latin typeface="+mn-lt"/>
                        <a:cs typeface="Arial" pitchFamily="34" charset="0"/>
                      </a:endParaRPr>
                    </a:p>
                  </a:txBody>
                  <a:tcPr anchor="ctr"/>
                </a:tc>
                <a:extLst>
                  <a:ext uri="{0D108BD9-81ED-4DB2-BD59-A6C34878D82A}">
                    <a16:rowId xmlns="" xmlns:a16="http://schemas.microsoft.com/office/drawing/2014/main" val="10002"/>
                  </a:ext>
                </a:extLst>
              </a:tr>
            </a:tbl>
          </a:graphicData>
        </a:graphic>
      </p:graphicFrame>
      <p:grpSp>
        <p:nvGrpSpPr>
          <p:cNvPr id="2" name="Agrupar 7"/>
          <p:cNvGrpSpPr/>
          <p:nvPr/>
        </p:nvGrpSpPr>
        <p:grpSpPr>
          <a:xfrm>
            <a:off x="0" y="-69311"/>
            <a:ext cx="3684887" cy="1487488"/>
            <a:chOff x="15766" y="-34295"/>
            <a:chExt cx="3684887" cy="1487488"/>
          </a:xfrm>
        </p:grpSpPr>
        <p:sp>
          <p:nvSpPr>
            <p:cNvPr id="9" name="Retângulo 8"/>
            <p:cNvSpPr/>
            <p:nvPr/>
          </p:nvSpPr>
          <p:spPr>
            <a:xfrm>
              <a:off x="15766" y="-34295"/>
              <a:ext cx="3684887" cy="14874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9"/>
            <p:cNvGrpSpPr/>
            <p:nvPr/>
          </p:nvGrpSpPr>
          <p:grpSpPr>
            <a:xfrm>
              <a:off x="792123" y="-7361"/>
              <a:ext cx="2100464" cy="1354628"/>
              <a:chOff x="866352" y="-105738"/>
              <a:chExt cx="3412144" cy="2200554"/>
            </a:xfrm>
          </p:grpSpPr>
          <p:pic>
            <p:nvPicPr>
              <p:cNvPr id="11" name="Imagem 10"/>
              <p:cNvPicPr>
                <a:picLocks noChangeAspect="1"/>
              </p:cNvPicPr>
              <p:nvPr/>
            </p:nvPicPr>
            <p:blipFill rotWithShape="1">
              <a:blip r:embed="rId2" cstate="print">
                <a:extLst>
                  <a:ext uri="{28A0092B-C50C-407E-A947-70E740481C1C}">
                    <a14:useLocalDpi xmlns:a14="http://schemas.microsoft.com/office/drawing/2010/main" val="0"/>
                  </a:ext>
                </a:extLst>
              </a:blip>
              <a:srcRect b="19270"/>
              <a:stretch/>
            </p:blipFill>
            <p:spPr>
              <a:xfrm>
                <a:off x="1244929" y="-105738"/>
                <a:ext cx="2675126" cy="1801494"/>
              </a:xfrm>
              <a:prstGeom prst="rect">
                <a:avLst/>
              </a:prstGeom>
            </p:spPr>
          </p:pic>
          <p:sp>
            <p:nvSpPr>
              <p:cNvPr id="12" name="CaixaDeTexto 7"/>
              <p:cNvSpPr txBox="1">
                <a:spLocks noChangeArrowheads="1"/>
              </p:cNvSpPr>
              <p:nvPr/>
            </p:nvSpPr>
            <p:spPr bwMode="auto">
              <a:xfrm>
                <a:off x="866352" y="1669838"/>
                <a:ext cx="3412144" cy="424978"/>
              </a:xfrm>
              <a:prstGeom prst="rect">
                <a:avLst/>
              </a:prstGeom>
              <a:noFill/>
              <a:ln w="9525">
                <a:noFill/>
                <a:miter lim="800000"/>
                <a:headEnd/>
                <a:tailEnd/>
              </a:ln>
            </p:spPr>
            <p:txBody>
              <a:bodyPr wrap="square">
                <a:spAutoFit/>
              </a:bodyPr>
              <a:lstStyle/>
              <a:p>
                <a:pPr algn="ctr" eaLnBrk="1" hangingPunct="1"/>
                <a:r>
                  <a:rPr lang="pt-BR" altLang="pt-BR" sz="1100" b="1" dirty="0" smtClean="0">
                    <a:latin typeface="Calibri" pitchFamily="34" charset="0"/>
                  </a:rPr>
                  <a:t>CONTROLADORIA GERAL</a:t>
                </a:r>
                <a:endParaRPr lang="pt-BR" altLang="pt-BR" sz="1100" b="1" dirty="0">
                  <a:latin typeface="Calibri" pitchFamily="34" charset="0"/>
                </a:endParaRPr>
              </a:p>
            </p:txBody>
          </p:sp>
        </p:gr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aixaDeTexto 2"/>
          <p:cNvSpPr txBox="1">
            <a:spLocks noChangeArrowheads="1"/>
          </p:cNvSpPr>
          <p:nvPr/>
        </p:nvSpPr>
        <p:spPr bwMode="auto">
          <a:xfrm>
            <a:off x="3819525" y="378123"/>
            <a:ext cx="4589463" cy="954088"/>
          </a:xfrm>
          <a:prstGeom prst="rect">
            <a:avLst/>
          </a:prstGeom>
          <a:noFill/>
          <a:ln w="9525">
            <a:noFill/>
            <a:miter lim="800000"/>
            <a:headEnd/>
            <a:tailEnd/>
          </a:ln>
        </p:spPr>
        <p:txBody>
          <a:bodyPr>
            <a:spAutoFit/>
          </a:bodyPr>
          <a:lstStyle/>
          <a:p>
            <a:pPr algn="ctr" eaLnBrk="1" hangingPunct="1"/>
            <a:r>
              <a:rPr lang="pt-BR" altLang="pt-BR" sz="3600" b="1" dirty="0" smtClean="0">
                <a:solidFill>
                  <a:srgbClr val="0070C0"/>
                </a:solidFill>
                <a:latin typeface="Calibri" pitchFamily="34" charset="0"/>
              </a:rPr>
              <a:t>MEDIDAS DE GESTÃO</a:t>
            </a:r>
            <a:endParaRPr lang="pt-BR" altLang="pt-BR" sz="3600" b="1" dirty="0">
              <a:solidFill>
                <a:srgbClr val="0070C0"/>
              </a:solidFill>
              <a:latin typeface="Calibri" pitchFamily="34" charset="0"/>
            </a:endParaRPr>
          </a:p>
          <a:p>
            <a:pPr algn="ctr" eaLnBrk="1" hangingPunct="1"/>
            <a:endParaRPr lang="pt-BR" altLang="pt-BR" sz="2000" b="1" dirty="0">
              <a:solidFill>
                <a:schemeClr val="bg1"/>
              </a:solidFill>
              <a:latin typeface="Calibri"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555606215"/>
              </p:ext>
            </p:extLst>
          </p:nvPr>
        </p:nvGraphicFramePr>
        <p:xfrm>
          <a:off x="13856" y="1690257"/>
          <a:ext cx="12191999" cy="4948764"/>
        </p:xfrm>
        <a:graphic>
          <a:graphicData uri="http://schemas.openxmlformats.org/drawingml/2006/table">
            <a:tbl>
              <a:tblPr firstRow="1" bandRow="1">
                <a:tableStyleId>{5C22544A-7EE6-4342-B048-85BDC9FD1C3A}</a:tableStyleId>
              </a:tblPr>
              <a:tblGrid>
                <a:gridCol w="786722">
                  <a:extLst>
                    <a:ext uri="{9D8B030D-6E8A-4147-A177-3AD203B41FA5}">
                      <a16:colId xmlns="" xmlns:a16="http://schemas.microsoft.com/office/drawing/2014/main" val="20000"/>
                    </a:ext>
                  </a:extLst>
                </a:gridCol>
                <a:gridCol w="4964222">
                  <a:extLst>
                    <a:ext uri="{9D8B030D-6E8A-4147-A177-3AD203B41FA5}">
                      <a16:colId xmlns="" xmlns:a16="http://schemas.microsoft.com/office/drawing/2014/main" val="20001"/>
                    </a:ext>
                  </a:extLst>
                </a:gridCol>
                <a:gridCol w="1978595">
                  <a:extLst>
                    <a:ext uri="{9D8B030D-6E8A-4147-A177-3AD203B41FA5}">
                      <a16:colId xmlns="" xmlns:a16="http://schemas.microsoft.com/office/drawing/2014/main" val="20002"/>
                    </a:ext>
                  </a:extLst>
                </a:gridCol>
                <a:gridCol w="2024061">
                  <a:extLst>
                    <a:ext uri="{9D8B030D-6E8A-4147-A177-3AD203B41FA5}">
                      <a16:colId xmlns="" xmlns:a16="http://schemas.microsoft.com/office/drawing/2014/main" val="20003"/>
                    </a:ext>
                  </a:extLst>
                </a:gridCol>
                <a:gridCol w="2438399">
                  <a:extLst>
                    <a:ext uri="{9D8B030D-6E8A-4147-A177-3AD203B41FA5}">
                      <a16:colId xmlns="" xmlns:a16="http://schemas.microsoft.com/office/drawing/2014/main" val="20004"/>
                    </a:ext>
                  </a:extLst>
                </a:gridCol>
              </a:tblGrid>
              <a:tr h="493789">
                <a:tc>
                  <a:txBody>
                    <a:bodyPr/>
                    <a:lstStyle/>
                    <a:p>
                      <a:pPr algn="ctr"/>
                      <a:r>
                        <a:rPr lang="pt-BR" sz="1600" dirty="0" smtClean="0">
                          <a:latin typeface="+mn-lt"/>
                          <a:cs typeface="Arial" pitchFamily="34" charset="0"/>
                        </a:rPr>
                        <a:t>ITEM</a:t>
                      </a:r>
                      <a:endParaRPr lang="pt-BR" sz="1600" dirty="0">
                        <a:latin typeface="+mn-lt"/>
                        <a:cs typeface="Arial" pitchFamily="34" charset="0"/>
                      </a:endParaRPr>
                    </a:p>
                  </a:txBody>
                  <a:tcPr/>
                </a:tc>
                <a:tc>
                  <a:txBody>
                    <a:bodyPr/>
                    <a:lstStyle/>
                    <a:p>
                      <a:pPr algn="ctr"/>
                      <a:r>
                        <a:rPr lang="pt-BR" sz="1600" dirty="0" smtClean="0">
                          <a:latin typeface="+mn-lt"/>
                          <a:cs typeface="Arial" pitchFamily="34" charset="0"/>
                        </a:rPr>
                        <a:t>MEDIDAS DE GESTÃO</a:t>
                      </a:r>
                      <a:endParaRPr lang="pt-BR" sz="1600" dirty="0">
                        <a:latin typeface="+mn-lt"/>
                        <a:cs typeface="Arial" pitchFamily="34" charset="0"/>
                      </a:endParaRPr>
                    </a:p>
                  </a:txBody>
                  <a:tcPr/>
                </a:tc>
                <a:tc>
                  <a:txBody>
                    <a:bodyPr/>
                    <a:lstStyle/>
                    <a:p>
                      <a:pPr algn="ctr"/>
                      <a:r>
                        <a:rPr lang="pt-BR" sz="1600" dirty="0" smtClean="0">
                          <a:latin typeface="+mn-lt"/>
                          <a:cs typeface="Arial" pitchFamily="34" charset="0"/>
                        </a:rPr>
                        <a:t>DESTINATÁRIO</a:t>
                      </a:r>
                      <a:endParaRPr lang="pt-BR" sz="1600" dirty="0">
                        <a:latin typeface="+mn-lt"/>
                        <a:cs typeface="Arial" pitchFamily="34" charset="0"/>
                      </a:endParaRPr>
                    </a:p>
                  </a:txBody>
                  <a:tcPr/>
                </a:tc>
                <a:tc>
                  <a:txBody>
                    <a:bodyPr/>
                    <a:lstStyle/>
                    <a:p>
                      <a:pPr algn="ctr"/>
                      <a:r>
                        <a:rPr lang="pt-BR" sz="1600" dirty="0" smtClean="0">
                          <a:latin typeface="+mn-lt"/>
                          <a:cs typeface="Arial" pitchFamily="34" charset="0"/>
                        </a:rPr>
                        <a:t>EVIDÊNCIA</a:t>
                      </a:r>
                      <a:endParaRPr lang="pt-BR" sz="1600" dirty="0">
                        <a:latin typeface="+mn-lt"/>
                        <a:cs typeface="Arial" pitchFamily="34" charset="0"/>
                      </a:endParaRPr>
                    </a:p>
                  </a:txBody>
                  <a:tcPr/>
                </a:tc>
                <a:tc>
                  <a:txBody>
                    <a:bodyPr/>
                    <a:lstStyle/>
                    <a:p>
                      <a:pPr algn="ctr"/>
                      <a:r>
                        <a:rPr lang="pt-BR" sz="1600" dirty="0" smtClean="0">
                          <a:latin typeface="+mn-lt"/>
                          <a:cs typeface="Arial" pitchFamily="34" charset="0"/>
                        </a:rPr>
                        <a:t>PERIODICIDADE</a:t>
                      </a:r>
                      <a:endParaRPr lang="pt-BR" sz="1600" dirty="0">
                        <a:latin typeface="+mn-lt"/>
                        <a:cs typeface="Arial" pitchFamily="34" charset="0"/>
                      </a:endParaRPr>
                    </a:p>
                  </a:txBody>
                  <a:tcPr/>
                </a:tc>
                <a:extLst>
                  <a:ext uri="{0D108BD9-81ED-4DB2-BD59-A6C34878D82A}">
                    <a16:rowId xmlns="" xmlns:a16="http://schemas.microsoft.com/office/drawing/2014/main" val="10000"/>
                  </a:ext>
                </a:extLst>
              </a:tr>
              <a:tr h="2346393">
                <a:tc>
                  <a:txBody>
                    <a:bodyPr/>
                    <a:lstStyle/>
                    <a:p>
                      <a:pPr marL="0" algn="ctr" defTabSz="914400" rtl="0" eaLnBrk="1" latinLnBrk="0" hangingPunct="1"/>
                      <a:r>
                        <a:rPr lang="pt-BR" sz="3600" b="1" kern="1200" dirty="0" smtClean="0">
                          <a:solidFill>
                            <a:schemeClr val="dk1"/>
                          </a:solidFill>
                          <a:latin typeface="+mn-lt"/>
                          <a:ea typeface="+mn-ea"/>
                          <a:cs typeface="Arial" pitchFamily="34" charset="0"/>
                        </a:rPr>
                        <a:t>6</a:t>
                      </a:r>
                      <a:endParaRPr lang="pt-BR" sz="3600" b="1" kern="1200" dirty="0">
                        <a:solidFill>
                          <a:schemeClr val="dk1"/>
                        </a:solidFill>
                        <a:latin typeface="+mn-lt"/>
                        <a:ea typeface="+mn-ea"/>
                        <a:cs typeface="Arial" pitchFamily="34" charset="0"/>
                      </a:endParaRPr>
                    </a:p>
                  </a:txBody>
                  <a:tcPr anchor="ctr"/>
                </a:tc>
                <a:tc>
                  <a:txBody>
                    <a:bodyPr/>
                    <a:lstStyle/>
                    <a:p>
                      <a:pPr algn="ctr"/>
                      <a:r>
                        <a:rPr lang="pt-BR" sz="1600" kern="1200" dirty="0" smtClean="0">
                          <a:solidFill>
                            <a:schemeClr val="dk1"/>
                          </a:solidFill>
                          <a:latin typeface="+mn-lt"/>
                          <a:ea typeface="+mn-ea"/>
                          <a:cs typeface="Arial" pitchFamily="34" charset="0"/>
                        </a:rPr>
                        <a:t>Disponibilização em todos os sites governamentais (Administração Direta e Indireta) de informações atualizadas sobre ações e programas, atendendo as especificações previstas nos </a:t>
                      </a:r>
                      <a:r>
                        <a:rPr lang="pt-BR" sz="1600" kern="1200" dirty="0" err="1" smtClean="0">
                          <a:solidFill>
                            <a:schemeClr val="dk1"/>
                          </a:solidFill>
                          <a:latin typeface="+mn-lt"/>
                          <a:ea typeface="+mn-ea"/>
                          <a:cs typeface="Arial" pitchFamily="34" charset="0"/>
                        </a:rPr>
                        <a:t>arts</a:t>
                      </a:r>
                      <a:r>
                        <a:rPr lang="pt-BR" sz="1600" kern="1200" dirty="0" smtClean="0">
                          <a:solidFill>
                            <a:schemeClr val="dk1"/>
                          </a:solidFill>
                          <a:latin typeface="+mn-lt"/>
                          <a:ea typeface="+mn-ea"/>
                          <a:cs typeface="Arial" pitchFamily="34" charset="0"/>
                        </a:rPr>
                        <a:t>. 7º e 8º da Lei Estadual n.8087/2019</a:t>
                      </a:r>
                      <a:endParaRPr lang="pt-BR" sz="1600" dirty="0" smtClean="0">
                        <a:latin typeface="+mn-lt"/>
                        <a:cs typeface="Arial" pitchFamily="34" charset="0"/>
                      </a:endParaRPr>
                    </a:p>
                    <a:p>
                      <a:pPr algn="ctr"/>
                      <a:endParaRPr lang="pt-BR" sz="1600" dirty="0">
                        <a:latin typeface="+mn-lt"/>
                        <a:cs typeface="Arial" pitchFamily="34" charset="0"/>
                      </a:endParaRPr>
                    </a:p>
                  </a:txBody>
                  <a:tcPr anchor="ctr"/>
                </a:tc>
                <a:tc>
                  <a:txBody>
                    <a:bodyPr/>
                    <a:lstStyle/>
                    <a:p>
                      <a:pPr algn="ctr"/>
                      <a:r>
                        <a:rPr lang="pt-BR" sz="1600" kern="1200" dirty="0" smtClean="0">
                          <a:solidFill>
                            <a:schemeClr val="dk1"/>
                          </a:solidFill>
                          <a:latin typeface="+mn-lt"/>
                          <a:ea typeface="+mn-ea"/>
                          <a:cs typeface="+mn-cs"/>
                        </a:rPr>
                        <a:t>Administração Direta e Indireta</a:t>
                      </a:r>
                      <a:endParaRPr lang="pt-BR" sz="1600" dirty="0">
                        <a:latin typeface="+mn-lt"/>
                        <a:cs typeface="Arial" pitchFamily="34" charset="0"/>
                      </a:endParaRPr>
                    </a:p>
                  </a:txBody>
                  <a:tcPr anchor="ctr"/>
                </a:tc>
                <a:tc>
                  <a:txBody>
                    <a:bodyPr/>
                    <a:lstStyle/>
                    <a:p>
                      <a:pPr algn="ctr"/>
                      <a:r>
                        <a:rPr lang="pt-BR" sz="1600" kern="1200" dirty="0" smtClean="0">
                          <a:solidFill>
                            <a:schemeClr val="dk1"/>
                          </a:solidFill>
                          <a:latin typeface="+mn-lt"/>
                          <a:ea typeface="+mn-ea"/>
                          <a:cs typeface="Arial" pitchFamily="34" charset="0"/>
                        </a:rPr>
                        <a:t>Envio de capturas de telas dos sites governamentais</a:t>
                      </a:r>
                      <a:endParaRPr lang="pt-BR" sz="1600" dirty="0">
                        <a:latin typeface="+mn-lt"/>
                        <a:cs typeface="Arial" pitchFamily="34" charset="0"/>
                      </a:endParaRPr>
                    </a:p>
                  </a:txBody>
                  <a:tcPr anchor="ctr"/>
                </a:tc>
                <a:tc>
                  <a:txBody>
                    <a:bodyPr/>
                    <a:lstStyle/>
                    <a:p>
                      <a:pPr algn="ctr"/>
                      <a:r>
                        <a:rPr lang="pt-BR" sz="1600" dirty="0" smtClean="0">
                          <a:latin typeface="+mn-lt"/>
                          <a:cs typeface="Arial" pitchFamily="34" charset="0"/>
                        </a:rPr>
                        <a:t>Uma única vez</a:t>
                      </a:r>
                      <a:endParaRPr lang="pt-BR" sz="1600" dirty="0">
                        <a:latin typeface="+mn-lt"/>
                        <a:cs typeface="Arial" pitchFamily="34" charset="0"/>
                      </a:endParaRPr>
                    </a:p>
                  </a:txBody>
                  <a:tcPr anchor="ctr"/>
                </a:tc>
                <a:extLst>
                  <a:ext uri="{0D108BD9-81ED-4DB2-BD59-A6C34878D82A}">
                    <a16:rowId xmlns="" xmlns:a16="http://schemas.microsoft.com/office/drawing/2014/main" val="10001"/>
                  </a:ext>
                </a:extLst>
              </a:tr>
              <a:tr h="2108582">
                <a:tc>
                  <a:txBody>
                    <a:bodyPr/>
                    <a:lstStyle/>
                    <a:p>
                      <a:pPr marL="0" algn="ctr" defTabSz="914400" rtl="0" eaLnBrk="1" latinLnBrk="0" hangingPunct="1"/>
                      <a:r>
                        <a:rPr lang="pt-BR" sz="3600" b="1" kern="1200" dirty="0" smtClean="0">
                          <a:solidFill>
                            <a:schemeClr val="dk1"/>
                          </a:solidFill>
                          <a:latin typeface="+mn-lt"/>
                          <a:ea typeface="+mn-ea"/>
                          <a:cs typeface="Arial" pitchFamily="34" charset="0"/>
                        </a:rPr>
                        <a:t>7</a:t>
                      </a:r>
                      <a:endParaRPr lang="pt-BR" sz="3600" b="1" kern="1200" dirty="0">
                        <a:solidFill>
                          <a:schemeClr val="dk1"/>
                        </a:solidFill>
                        <a:latin typeface="+mn-lt"/>
                        <a:ea typeface="+mn-ea"/>
                        <a:cs typeface="Arial" pitchFamily="34" charset="0"/>
                      </a:endParaRPr>
                    </a:p>
                  </a:txBody>
                  <a:tcPr anchor="ctr"/>
                </a:tc>
                <a:tc>
                  <a:txBody>
                    <a:bodyPr/>
                    <a:lstStyle/>
                    <a:p>
                      <a:pPr algn="ctr"/>
                      <a:r>
                        <a:rPr lang="pt-BR" sz="1600" kern="1200" dirty="0" smtClean="0">
                          <a:solidFill>
                            <a:schemeClr val="dk1"/>
                          </a:solidFill>
                          <a:latin typeface="+mn-lt"/>
                          <a:ea typeface="+mn-ea"/>
                          <a:cs typeface="+mn-cs"/>
                        </a:rPr>
                        <a:t>Envio de Projeto de Lei à Assembléia Legislativa criando o cargo de Controlador Interno</a:t>
                      </a:r>
                      <a:r>
                        <a:rPr lang="pt-BR" sz="1600" kern="1200" baseline="0" dirty="0" smtClean="0">
                          <a:solidFill>
                            <a:schemeClr val="dk1"/>
                          </a:solidFill>
                          <a:latin typeface="+mn-lt"/>
                          <a:ea typeface="+mn-ea"/>
                          <a:cs typeface="+mn-cs"/>
                        </a:rPr>
                        <a:t> em toda a administração direta e indireta.</a:t>
                      </a:r>
                      <a:endParaRPr lang="pt-BR" sz="1600" dirty="0">
                        <a:latin typeface="+mn-lt"/>
                        <a:cs typeface="Arial" pitchFamily="34" charset="0"/>
                      </a:endParaRPr>
                    </a:p>
                  </a:txBody>
                  <a:tcPr anchor="ctr"/>
                </a:tc>
                <a:tc>
                  <a:txBody>
                    <a:bodyPr/>
                    <a:lstStyle/>
                    <a:p>
                      <a:pPr algn="ctr"/>
                      <a:r>
                        <a:rPr lang="pt-BR" sz="1600" dirty="0" smtClean="0">
                          <a:latin typeface="+mn-lt"/>
                          <a:cs typeface="Arial" pitchFamily="34" charset="0"/>
                        </a:rPr>
                        <a:t>Gabinete </a:t>
                      </a:r>
                    </a:p>
                    <a:p>
                      <a:pPr algn="ctr"/>
                      <a:r>
                        <a:rPr lang="pt-BR" sz="1600" dirty="0" smtClean="0">
                          <a:latin typeface="+mn-lt"/>
                          <a:cs typeface="Arial" pitchFamily="34" charset="0"/>
                        </a:rPr>
                        <a:t>Civil</a:t>
                      </a:r>
                      <a:endParaRPr lang="pt-BR" sz="1600" dirty="0">
                        <a:latin typeface="+mn-lt"/>
                        <a:cs typeface="Arial" pitchFamily="34" charset="0"/>
                      </a:endParaRPr>
                    </a:p>
                  </a:txBody>
                  <a:tcPr anchor="ctr"/>
                </a:tc>
                <a:tc>
                  <a:txBody>
                    <a:bodyPr/>
                    <a:lstStyle/>
                    <a:p>
                      <a:pPr algn="ctr"/>
                      <a:r>
                        <a:rPr lang="pt-BR" sz="1600" kern="1200" dirty="0" smtClean="0">
                          <a:solidFill>
                            <a:schemeClr val="dk1"/>
                          </a:solidFill>
                          <a:latin typeface="+mn-lt"/>
                          <a:ea typeface="+mn-ea"/>
                          <a:cs typeface="+mn-cs"/>
                        </a:rPr>
                        <a:t>Projeto</a:t>
                      </a:r>
                      <a:r>
                        <a:rPr lang="pt-BR" sz="1600" kern="1200" baseline="0" dirty="0" smtClean="0">
                          <a:solidFill>
                            <a:schemeClr val="dk1"/>
                          </a:solidFill>
                          <a:latin typeface="+mn-lt"/>
                          <a:ea typeface="+mn-ea"/>
                          <a:cs typeface="+mn-cs"/>
                        </a:rPr>
                        <a:t> de Lei protocolado na Assembléia Legislativa</a:t>
                      </a:r>
                      <a:endParaRPr lang="pt-BR" sz="1600" dirty="0">
                        <a:latin typeface="+mn-lt"/>
                        <a:cs typeface="Arial" pitchFamily="34" charset="0"/>
                      </a:endParaRPr>
                    </a:p>
                  </a:txBody>
                  <a:tcPr anchor="ctr"/>
                </a:tc>
                <a:tc>
                  <a:txBody>
                    <a:bodyPr/>
                    <a:lstStyle/>
                    <a:p>
                      <a:pPr algn="ctr"/>
                      <a:r>
                        <a:rPr lang="pt-BR" sz="1600" kern="1200" dirty="0" smtClean="0">
                          <a:solidFill>
                            <a:schemeClr val="dk1"/>
                          </a:solidFill>
                          <a:latin typeface="+mn-lt"/>
                          <a:ea typeface="+mn-ea"/>
                          <a:cs typeface="+mn-cs"/>
                        </a:rPr>
                        <a:t>Uma única vez</a:t>
                      </a:r>
                      <a:endParaRPr lang="pt-BR" sz="1600" dirty="0">
                        <a:latin typeface="+mn-lt"/>
                        <a:cs typeface="Arial" pitchFamily="34" charset="0"/>
                      </a:endParaRPr>
                    </a:p>
                  </a:txBody>
                  <a:tcPr anchor="ctr"/>
                </a:tc>
                <a:extLst>
                  <a:ext uri="{0D108BD9-81ED-4DB2-BD59-A6C34878D82A}">
                    <a16:rowId xmlns="" xmlns:a16="http://schemas.microsoft.com/office/drawing/2014/main" val="10002"/>
                  </a:ext>
                </a:extLst>
              </a:tr>
            </a:tbl>
          </a:graphicData>
        </a:graphic>
      </p:graphicFrame>
      <p:grpSp>
        <p:nvGrpSpPr>
          <p:cNvPr id="2" name="Agrupar 7"/>
          <p:cNvGrpSpPr/>
          <p:nvPr/>
        </p:nvGrpSpPr>
        <p:grpSpPr>
          <a:xfrm>
            <a:off x="0" y="-69311"/>
            <a:ext cx="3684887" cy="1487488"/>
            <a:chOff x="15766" y="-34295"/>
            <a:chExt cx="3684887" cy="1487488"/>
          </a:xfrm>
        </p:grpSpPr>
        <p:sp>
          <p:nvSpPr>
            <p:cNvPr id="9" name="Retângulo 8"/>
            <p:cNvSpPr/>
            <p:nvPr/>
          </p:nvSpPr>
          <p:spPr>
            <a:xfrm>
              <a:off x="15766" y="-34295"/>
              <a:ext cx="3684887" cy="14874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9"/>
            <p:cNvGrpSpPr/>
            <p:nvPr/>
          </p:nvGrpSpPr>
          <p:grpSpPr>
            <a:xfrm>
              <a:off x="792123" y="-7361"/>
              <a:ext cx="2100464" cy="1354628"/>
              <a:chOff x="866352" y="-105738"/>
              <a:chExt cx="3412144" cy="2200554"/>
            </a:xfrm>
          </p:grpSpPr>
          <p:pic>
            <p:nvPicPr>
              <p:cNvPr id="11" name="Imagem 10"/>
              <p:cNvPicPr>
                <a:picLocks noChangeAspect="1"/>
              </p:cNvPicPr>
              <p:nvPr/>
            </p:nvPicPr>
            <p:blipFill rotWithShape="1">
              <a:blip r:embed="rId2" cstate="print">
                <a:extLst>
                  <a:ext uri="{28A0092B-C50C-407E-A947-70E740481C1C}">
                    <a14:useLocalDpi xmlns:a14="http://schemas.microsoft.com/office/drawing/2010/main" val="0"/>
                  </a:ext>
                </a:extLst>
              </a:blip>
              <a:srcRect b="19270"/>
              <a:stretch/>
            </p:blipFill>
            <p:spPr>
              <a:xfrm>
                <a:off x="1244929" y="-105738"/>
                <a:ext cx="2675126" cy="1801494"/>
              </a:xfrm>
              <a:prstGeom prst="rect">
                <a:avLst/>
              </a:prstGeom>
            </p:spPr>
          </p:pic>
          <p:sp>
            <p:nvSpPr>
              <p:cNvPr id="12" name="CaixaDeTexto 7"/>
              <p:cNvSpPr txBox="1">
                <a:spLocks noChangeArrowheads="1"/>
              </p:cNvSpPr>
              <p:nvPr/>
            </p:nvSpPr>
            <p:spPr bwMode="auto">
              <a:xfrm>
                <a:off x="866352" y="1669838"/>
                <a:ext cx="3412144" cy="424978"/>
              </a:xfrm>
              <a:prstGeom prst="rect">
                <a:avLst/>
              </a:prstGeom>
              <a:noFill/>
              <a:ln w="9525">
                <a:noFill/>
                <a:miter lim="800000"/>
                <a:headEnd/>
                <a:tailEnd/>
              </a:ln>
            </p:spPr>
            <p:txBody>
              <a:bodyPr wrap="square">
                <a:spAutoFit/>
              </a:bodyPr>
              <a:lstStyle/>
              <a:p>
                <a:pPr algn="ctr" eaLnBrk="1" hangingPunct="1"/>
                <a:r>
                  <a:rPr lang="pt-BR" altLang="pt-BR" sz="1100" b="1" dirty="0" smtClean="0">
                    <a:latin typeface="Calibri" pitchFamily="34" charset="0"/>
                  </a:rPr>
                  <a:t>CONTROLADORIA GERAL</a:t>
                </a:r>
                <a:endParaRPr lang="pt-BR" altLang="pt-BR" sz="1100" b="1" dirty="0">
                  <a:latin typeface="Calibri" pitchFamily="34" charset="0"/>
                </a:endParaRPr>
              </a:p>
            </p:txBody>
          </p:sp>
        </p:gr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8793" y="-607001"/>
            <a:ext cx="10415264" cy="7233873"/>
          </a:xfrm>
          <a:prstGeom prst="rect">
            <a:avLst/>
          </a:prstGeom>
        </p:spPr>
      </p:pic>
      <p:pic>
        <p:nvPicPr>
          <p:cNvPr id="4" name="Imagem 3"/>
          <p:cNvPicPr>
            <a:picLocks noChangeAspect="1"/>
          </p:cNvPicPr>
          <p:nvPr/>
        </p:nvPicPr>
        <p:blipFill>
          <a:blip r:embed="rId3" cstate="print"/>
          <a:stretch>
            <a:fillRect/>
          </a:stretch>
        </p:blipFill>
        <p:spPr>
          <a:xfrm>
            <a:off x="-3302508" y="532569"/>
            <a:ext cx="9061339" cy="872688"/>
          </a:xfrm>
          <a:prstGeom prst="rect">
            <a:avLst/>
          </a:prstGeom>
        </p:spPr>
      </p:pic>
      <p:sp>
        <p:nvSpPr>
          <p:cNvPr id="2" name="Título 1"/>
          <p:cNvSpPr>
            <a:spLocks noGrp="1"/>
          </p:cNvSpPr>
          <p:nvPr>
            <p:ph type="title"/>
          </p:nvPr>
        </p:nvSpPr>
        <p:spPr>
          <a:xfrm>
            <a:off x="1047277" y="346074"/>
            <a:ext cx="4258148" cy="1325563"/>
          </a:xfrm>
        </p:spPr>
        <p:txBody>
          <a:bodyPr/>
          <a:lstStyle/>
          <a:p>
            <a:r>
              <a:rPr lang="pt-BR" b="1" dirty="0" smtClean="0">
                <a:solidFill>
                  <a:schemeClr val="bg1"/>
                </a:solidFill>
              </a:rPr>
              <a:t>Controle social </a:t>
            </a:r>
            <a:endParaRPr lang="pt-BR" b="1" dirty="0">
              <a:solidFill>
                <a:schemeClr val="bg1"/>
              </a:solidFill>
            </a:endParaRPr>
          </a:p>
        </p:txBody>
      </p:sp>
      <p:sp>
        <p:nvSpPr>
          <p:cNvPr id="3" name="Espaço Reservado para Conteúdo 2"/>
          <p:cNvSpPr>
            <a:spLocks noGrp="1"/>
          </p:cNvSpPr>
          <p:nvPr>
            <p:ph idx="1"/>
          </p:nvPr>
        </p:nvSpPr>
        <p:spPr>
          <a:xfrm>
            <a:off x="620110" y="2314852"/>
            <a:ext cx="3909849" cy="3161037"/>
          </a:xfrm>
        </p:spPr>
        <p:txBody>
          <a:bodyPr>
            <a:noAutofit/>
          </a:bodyPr>
          <a:lstStyle/>
          <a:p>
            <a:pPr>
              <a:buNone/>
            </a:pPr>
            <a:r>
              <a:rPr lang="pt-BR" sz="3600" dirty="0" smtClean="0"/>
              <a:t>  </a:t>
            </a:r>
            <a:r>
              <a:rPr lang="pt-BR" sz="4000" dirty="0" smtClean="0"/>
              <a:t>“A INFORMAÇÃO É A MOEDA DA DEMOCRACIA”</a:t>
            </a:r>
          </a:p>
          <a:p>
            <a:pPr>
              <a:buNone/>
            </a:pPr>
            <a:r>
              <a:rPr lang="pt-BR" sz="3200" dirty="0" smtClean="0"/>
              <a:t>                                  </a:t>
            </a:r>
            <a:r>
              <a:rPr lang="pt-BR" sz="3200" i="1" dirty="0" smtClean="0"/>
              <a:t>Thomas Jefferson (1743-1826) </a:t>
            </a:r>
            <a:endParaRPr lang="pt-BR" sz="3200" dirty="0"/>
          </a:p>
        </p:txBody>
      </p:sp>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8447" y="2459421"/>
            <a:ext cx="7803553" cy="5419134"/>
          </a:xfrm>
          <a:prstGeom prst="rect">
            <a:avLst/>
          </a:prstGeo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947" y="4449555"/>
            <a:ext cx="13013947" cy="6858000"/>
          </a:xfrm>
          <a:prstGeom prst="rect">
            <a:avLst/>
          </a:prstGeom>
        </p:spPr>
      </p:pic>
    </p:spTree>
    <p:extLst>
      <p:ext uri="{BB962C8B-B14F-4D97-AF65-F5344CB8AC3E}">
        <p14:creationId xmlns:p14="http://schemas.microsoft.com/office/powerpoint/2010/main" val="46705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275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750"/>
                                        <p:tgtEl>
                                          <p:spTgt spid="3">
                                            <p:txEl>
                                              <p:pRg st="0" end="0"/>
                                            </p:txEl>
                                          </p:spTgt>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750"/>
                                        <p:tgtEl>
                                          <p:spTgt spid="3">
                                            <p:txEl>
                                              <p:pRg st="1" end="1"/>
                                            </p:txEl>
                                          </p:spTgt>
                                        </p:tgtEl>
                                      </p:cBhvr>
                                    </p:animEffect>
                                  </p:childTnLst>
                                </p:cTn>
                              </p:par>
                            </p:childTnLst>
                          </p:cTn>
                        </p:par>
                        <p:par>
                          <p:cTn id="25" fill="hold">
                            <p:stCondLst>
                              <p:cond delay="425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childTnLst>
                                </p:cTn>
                              </p:par>
                            </p:childTnLst>
                          </p:cTn>
                        </p:par>
                        <p:par>
                          <p:cTn id="29" fill="hold">
                            <p:stCondLst>
                              <p:cond delay="525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154" y="1103586"/>
            <a:ext cx="14180592" cy="4572000"/>
          </a:xfrm>
          <a:prstGeom prst="rect">
            <a:avLst/>
          </a:prstGeom>
        </p:spPr>
      </p:pic>
      <p:sp>
        <p:nvSpPr>
          <p:cNvPr id="5" name="CaixaDeTexto 4"/>
          <p:cNvSpPr txBox="1"/>
          <p:nvPr/>
        </p:nvSpPr>
        <p:spPr>
          <a:xfrm>
            <a:off x="0" y="2572848"/>
            <a:ext cx="12192000" cy="830997"/>
          </a:xfrm>
          <a:prstGeom prst="rect">
            <a:avLst/>
          </a:prstGeom>
          <a:noFill/>
        </p:spPr>
        <p:txBody>
          <a:bodyPr wrap="square" rtlCol="0">
            <a:spAutoFit/>
          </a:bodyPr>
          <a:lstStyle/>
          <a:p>
            <a:pPr algn="ctr"/>
            <a:r>
              <a:rPr lang="pt-BR" sz="4800" b="1" dirty="0" smtClean="0">
                <a:solidFill>
                  <a:prstClr val="white"/>
                </a:solidFill>
                <a:ea typeface="Verdana" pitchFamily="34" charset="0"/>
                <a:cs typeface="Verdana" pitchFamily="34" charset="0"/>
              </a:rPr>
              <a:t>Obrigada pela atenção!</a:t>
            </a:r>
            <a:endParaRPr lang="pt-BR" sz="4800" dirty="0">
              <a:solidFill>
                <a:prstClr val="white"/>
              </a:solidFill>
              <a:ea typeface="Verdana" pitchFamily="34" charset="0"/>
              <a:cs typeface="Verdana" pitchFamily="34" charset="0"/>
            </a:endParaRPr>
          </a:p>
        </p:txBody>
      </p:sp>
      <p:sp>
        <p:nvSpPr>
          <p:cNvPr id="9" name="CaixaDeTexto 8"/>
          <p:cNvSpPr txBox="1"/>
          <p:nvPr/>
        </p:nvSpPr>
        <p:spPr>
          <a:xfrm>
            <a:off x="0" y="4873107"/>
            <a:ext cx="12192000" cy="584775"/>
          </a:xfrm>
          <a:prstGeom prst="rect">
            <a:avLst/>
          </a:prstGeom>
          <a:noFill/>
        </p:spPr>
        <p:txBody>
          <a:bodyPr wrap="square" rtlCol="0">
            <a:spAutoFit/>
          </a:bodyPr>
          <a:lstStyle/>
          <a:p>
            <a:pPr algn="ctr"/>
            <a:r>
              <a:rPr lang="pt-BR" sz="3200" b="1" dirty="0">
                <a:solidFill>
                  <a:schemeClr val="bg1"/>
                </a:solidFill>
                <a:effectLst>
                  <a:outerShdw blurRad="38100" dist="38100" dir="2700000" algn="tl">
                    <a:srgbClr val="000000">
                      <a:alpha val="43137"/>
                    </a:srgbClr>
                  </a:outerShdw>
                </a:effectLst>
                <a:ea typeface="Verdana" pitchFamily="34" charset="0"/>
                <a:cs typeface="Verdana" pitchFamily="34" charset="0"/>
              </a:rPr>
              <a:t>Maria Clara Cavalcante </a:t>
            </a:r>
            <a:r>
              <a:rPr lang="pt-BR" sz="3200" b="1" dirty="0" err="1">
                <a:solidFill>
                  <a:schemeClr val="bg1"/>
                </a:solidFill>
                <a:effectLst>
                  <a:outerShdw blurRad="38100" dist="38100" dir="2700000" algn="tl">
                    <a:srgbClr val="000000">
                      <a:alpha val="43137"/>
                    </a:srgbClr>
                  </a:outerShdw>
                </a:effectLst>
                <a:ea typeface="Verdana" pitchFamily="34" charset="0"/>
                <a:cs typeface="Verdana" pitchFamily="34" charset="0"/>
              </a:rPr>
              <a:t>Bugarim</a:t>
            </a:r>
            <a:endParaRPr lang="pt-BR" sz="3200" b="1" dirty="0">
              <a:solidFill>
                <a:schemeClr val="bg1"/>
              </a:solidFill>
              <a:effectLst>
                <a:outerShdw blurRad="38100" dist="38100" dir="2700000" algn="tl">
                  <a:srgbClr val="000000">
                    <a:alpha val="43137"/>
                  </a:srgbClr>
                </a:outerShdw>
              </a:effectLst>
              <a:ea typeface="Verdana" pitchFamily="34" charset="0"/>
              <a:cs typeface="Verdana" pitchFamily="34" charset="0"/>
            </a:endParaRPr>
          </a:p>
        </p:txBody>
      </p:sp>
    </p:spTree>
    <p:extLst>
      <p:ext uri="{BB962C8B-B14F-4D97-AF65-F5344CB8AC3E}">
        <p14:creationId xmlns:p14="http://schemas.microsoft.com/office/powerpoint/2010/main" val="312910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Retângulo 10"/>
          <p:cNvSpPr/>
          <p:nvPr/>
        </p:nvSpPr>
        <p:spPr>
          <a:xfrm>
            <a:off x="6365298" y="2066183"/>
            <a:ext cx="2916820" cy="439903"/>
          </a:xfrm>
          <a:prstGeom prst="rect">
            <a:avLst/>
          </a:prstGeom>
          <a:solidFill>
            <a:srgbClr val="52A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851546" y="2066183"/>
            <a:ext cx="2916820" cy="439903"/>
          </a:xfrm>
          <a:prstGeom prst="rect">
            <a:avLst/>
          </a:prstGeom>
          <a:solidFill>
            <a:srgbClr val="52A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p:nvPicPr>
        <p:blipFill>
          <a:blip r:embed="rId3" cstate="print"/>
          <a:stretch>
            <a:fillRect/>
          </a:stretch>
        </p:blipFill>
        <p:spPr>
          <a:xfrm>
            <a:off x="-115747" y="503806"/>
            <a:ext cx="10162616" cy="978750"/>
          </a:xfrm>
          <a:prstGeom prst="rect">
            <a:avLst/>
          </a:prstGeom>
        </p:spPr>
      </p:pic>
      <p:sp>
        <p:nvSpPr>
          <p:cNvPr id="4" name="Título 3"/>
          <p:cNvSpPr>
            <a:spLocks noGrp="1"/>
          </p:cNvSpPr>
          <p:nvPr>
            <p:ph type="title"/>
          </p:nvPr>
        </p:nvSpPr>
        <p:spPr/>
        <p:txBody>
          <a:bodyPr/>
          <a:lstStyle/>
          <a:p>
            <a:pPr algn="ctr"/>
            <a:r>
              <a:rPr lang="pt-BR" b="1" dirty="0" smtClean="0">
                <a:solidFill>
                  <a:schemeClr val="bg1"/>
                </a:solidFill>
              </a:rPr>
              <a:t>GESTÃO PÚBLICA </a:t>
            </a:r>
            <a:endParaRPr lang="pt-BR" b="1" dirty="0">
              <a:solidFill>
                <a:schemeClr val="bg1"/>
              </a:solidFill>
            </a:endParaRPr>
          </a:p>
        </p:txBody>
      </p:sp>
      <p:sp>
        <p:nvSpPr>
          <p:cNvPr id="5" name="Espaço Reservado para Conteúdo 4"/>
          <p:cNvSpPr>
            <a:spLocks noGrp="1"/>
          </p:cNvSpPr>
          <p:nvPr>
            <p:ph sz="half" idx="1"/>
          </p:nvPr>
        </p:nvSpPr>
        <p:spPr>
          <a:xfrm>
            <a:off x="838200" y="1621237"/>
            <a:ext cx="5181600" cy="4351338"/>
          </a:xfrm>
        </p:spPr>
        <p:txBody>
          <a:bodyPr>
            <a:normAutofit/>
          </a:bodyPr>
          <a:lstStyle/>
          <a:p>
            <a:pPr>
              <a:buNone/>
            </a:pPr>
            <a:endParaRPr lang="pt-BR" dirty="0" smtClean="0"/>
          </a:p>
          <a:p>
            <a:pPr marL="0" indent="0" algn="just">
              <a:buNone/>
            </a:pPr>
            <a:r>
              <a:rPr lang="pt-BR" dirty="0" smtClean="0">
                <a:solidFill>
                  <a:schemeClr val="bg1"/>
                </a:solidFill>
              </a:rPr>
              <a:t>CONTROLE</a:t>
            </a:r>
          </a:p>
        </p:txBody>
      </p:sp>
      <p:sp>
        <p:nvSpPr>
          <p:cNvPr id="6" name="Espaço Reservado para Conteúdo 5"/>
          <p:cNvSpPr>
            <a:spLocks noGrp="1"/>
          </p:cNvSpPr>
          <p:nvPr>
            <p:ph sz="half" idx="2"/>
          </p:nvPr>
        </p:nvSpPr>
        <p:spPr>
          <a:xfrm>
            <a:off x="6435647" y="2122455"/>
            <a:ext cx="2623947" cy="485151"/>
          </a:xfrm>
        </p:spPr>
        <p:txBody>
          <a:bodyPr>
            <a:normAutofit/>
          </a:bodyPr>
          <a:lstStyle/>
          <a:p>
            <a:pPr marL="0" indent="0">
              <a:buNone/>
            </a:pPr>
            <a:r>
              <a:rPr lang="pt-BR" dirty="0" smtClean="0">
                <a:solidFill>
                  <a:schemeClr val="bg1"/>
                </a:solidFill>
              </a:rPr>
              <a:t>TRANSPARÊNCIA </a:t>
            </a:r>
            <a:endParaRPr lang="pt-BR" dirty="0"/>
          </a:p>
        </p:txBody>
      </p:sp>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546" y="2506086"/>
            <a:ext cx="5298799" cy="3053545"/>
          </a:xfrm>
          <a:prstGeom prst="rect">
            <a:avLst/>
          </a:prstGeom>
        </p:spPr>
      </p:pic>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298" y="2506086"/>
            <a:ext cx="4130548" cy="30979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749"/>
                                          </p:stCondLst>
                                        </p:cTn>
                                        <p:tgtEl>
                                          <p:spTgt spid="4"/>
                                        </p:tgtEl>
                                        <p:attrNameLst>
                                          <p:attrName>style.visibility</p:attrName>
                                        </p:attrNameLst>
                                      </p:cBhvr>
                                      <p:to>
                                        <p:strVal val="visible"/>
                                      </p:to>
                                    </p:se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750"/>
                                        <p:tgtEl>
                                          <p:spTgt spid="6">
                                            <p:txEl>
                                              <p:pRg st="0" end="0"/>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750"/>
                                        <p:tgtEl>
                                          <p:spTgt spid="11"/>
                                        </p:tgtEl>
                                      </p:cBhvr>
                                    </p:animEffect>
                                  </p:childTnLst>
                                </p:cTn>
                              </p:par>
                            </p:childTnLst>
                          </p:cTn>
                        </p:par>
                        <p:par>
                          <p:cTn id="32" fill="hold">
                            <p:stCondLst>
                              <p:cond delay="475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947" y="4449555"/>
            <a:ext cx="13013947" cy="6858000"/>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6877" y="1821964"/>
            <a:ext cx="6225123" cy="4708409"/>
          </a:xfrm>
          <a:prstGeom prst="rect">
            <a:avLst/>
          </a:prstGeom>
        </p:spPr>
      </p:pic>
      <p:sp>
        <p:nvSpPr>
          <p:cNvPr id="5" name="Espaço Reservado para Conteúdo 4"/>
          <p:cNvSpPr>
            <a:spLocks noGrp="1"/>
          </p:cNvSpPr>
          <p:nvPr>
            <p:ph sz="half" idx="1"/>
          </p:nvPr>
        </p:nvSpPr>
        <p:spPr>
          <a:xfrm>
            <a:off x="838200" y="1675485"/>
            <a:ext cx="5181600" cy="4351338"/>
          </a:xfrm>
        </p:spPr>
        <p:txBody>
          <a:bodyPr>
            <a:normAutofit/>
          </a:bodyPr>
          <a:lstStyle/>
          <a:p>
            <a:pPr>
              <a:buNone/>
            </a:pPr>
            <a:endParaRPr lang="pt-BR" dirty="0" smtClean="0"/>
          </a:p>
          <a:p>
            <a:r>
              <a:rPr lang="pt-BR" dirty="0" smtClean="0"/>
              <a:t>Tem origem na língua francesa na junção das expressões </a:t>
            </a:r>
            <a:r>
              <a:rPr lang="pt-BR" sz="3200" b="1" dirty="0" smtClean="0">
                <a:solidFill>
                  <a:srgbClr val="FF0000"/>
                </a:solidFill>
              </a:rPr>
              <a:t>“</a:t>
            </a:r>
            <a:r>
              <a:rPr lang="pt-BR" sz="3200" b="1" dirty="0" err="1" smtClean="0">
                <a:solidFill>
                  <a:srgbClr val="FF0000"/>
                </a:solidFill>
              </a:rPr>
              <a:t>contre</a:t>
            </a:r>
            <a:r>
              <a:rPr lang="pt-BR" sz="3200" b="1" dirty="0" smtClean="0">
                <a:solidFill>
                  <a:srgbClr val="FF0000"/>
                </a:solidFill>
              </a:rPr>
              <a:t>” </a:t>
            </a:r>
            <a:r>
              <a:rPr lang="pt-BR" dirty="0" smtClean="0"/>
              <a:t>(verificação) e </a:t>
            </a:r>
            <a:r>
              <a:rPr lang="pt-BR" sz="3200" b="1" dirty="0" smtClean="0">
                <a:solidFill>
                  <a:srgbClr val="FF0000"/>
                </a:solidFill>
              </a:rPr>
              <a:t>“role”</a:t>
            </a:r>
            <a:r>
              <a:rPr lang="pt-BR" dirty="0" smtClean="0">
                <a:solidFill>
                  <a:schemeClr val="accent2">
                    <a:lumMod val="50000"/>
                  </a:schemeClr>
                </a:solidFill>
              </a:rPr>
              <a:t> </a:t>
            </a:r>
            <a:r>
              <a:rPr lang="pt-BR" dirty="0" smtClean="0"/>
              <a:t>(Papel a ser desempenhado) .</a:t>
            </a:r>
          </a:p>
          <a:p>
            <a:pPr algn="just"/>
            <a:endParaRPr lang="pt-BR" dirty="0" smtClean="0"/>
          </a:p>
          <a:p>
            <a:pPr algn="just"/>
            <a:endParaRPr lang="pt-BR" dirty="0" smtClean="0"/>
          </a:p>
        </p:txBody>
      </p:sp>
      <p:sp>
        <p:nvSpPr>
          <p:cNvPr id="6" name="Espaço Reservado para Conteúdo 5"/>
          <p:cNvSpPr>
            <a:spLocks noGrp="1"/>
          </p:cNvSpPr>
          <p:nvPr>
            <p:ph sz="half" idx="2"/>
          </p:nvPr>
        </p:nvSpPr>
        <p:spPr>
          <a:xfrm>
            <a:off x="757336" y="3902781"/>
            <a:ext cx="5075583" cy="4351338"/>
          </a:xfrm>
        </p:spPr>
        <p:txBody>
          <a:bodyPr>
            <a:normAutofit/>
          </a:bodyPr>
          <a:lstStyle/>
          <a:p>
            <a:pPr>
              <a:buNone/>
            </a:pPr>
            <a:endParaRPr lang="pt-BR" i="1" dirty="0" smtClean="0"/>
          </a:p>
          <a:p>
            <a:pPr>
              <a:buNone/>
            </a:pPr>
            <a:r>
              <a:rPr lang="pt-BR" i="1" dirty="0" smtClean="0"/>
              <a:t>	Ação necessária para verificar se os objetivos, planos, políticas e padrões estão sendo obedecidos. </a:t>
            </a:r>
            <a:r>
              <a:rPr lang="pt-BR" dirty="0" err="1" smtClean="0"/>
              <a:t>Welsch</a:t>
            </a:r>
            <a:r>
              <a:rPr lang="pt-BR" dirty="0" smtClean="0"/>
              <a:t> (1996:41)</a:t>
            </a:r>
          </a:p>
          <a:p>
            <a:pPr>
              <a:buNone/>
            </a:pPr>
            <a:endParaRPr lang="pt-BR" dirty="0" smtClean="0"/>
          </a:p>
        </p:txBody>
      </p:sp>
      <p:pic>
        <p:nvPicPr>
          <p:cNvPr id="8" name="Imagem 7"/>
          <p:cNvPicPr>
            <a:picLocks noChangeAspect="1"/>
          </p:cNvPicPr>
          <p:nvPr/>
        </p:nvPicPr>
        <p:blipFill>
          <a:blip r:embed="rId4" cstate="print"/>
          <a:stretch>
            <a:fillRect/>
          </a:stretch>
        </p:blipFill>
        <p:spPr>
          <a:xfrm>
            <a:off x="-115747" y="538531"/>
            <a:ext cx="10162616" cy="978750"/>
          </a:xfrm>
          <a:prstGeom prst="rect">
            <a:avLst/>
          </a:prstGeom>
        </p:spPr>
      </p:pic>
      <p:sp>
        <p:nvSpPr>
          <p:cNvPr id="9" name="Título 3"/>
          <p:cNvSpPr txBox="1">
            <a:spLocks/>
          </p:cNvSpPr>
          <p:nvPr/>
        </p:nvSpPr>
        <p:spPr>
          <a:xfrm>
            <a:off x="838200" y="4269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chemeClr val="bg1"/>
                </a:solidFill>
              </a:rPr>
              <a:t>CONTROLE</a:t>
            </a:r>
            <a:endParaRPr lang="pt-BR" b="1" dirty="0">
              <a:solidFill>
                <a:schemeClr val="bg1"/>
              </a:solidFill>
            </a:endParaRPr>
          </a:p>
        </p:txBody>
      </p:sp>
    </p:spTree>
    <p:extLst>
      <p:ext uri="{BB962C8B-B14F-4D97-AF65-F5344CB8AC3E}">
        <p14:creationId xmlns:p14="http://schemas.microsoft.com/office/powerpoint/2010/main" val="92442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750"/>
                                        <p:tgtEl>
                                          <p:spTgt spid="5">
                                            <p:txEl>
                                              <p:pRg st="1" end="1"/>
                                            </p:txEl>
                                          </p:spTgt>
                                        </p:tgtEl>
                                      </p:cBhvr>
                                    </p:animEffect>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750"/>
                                        <p:tgtEl>
                                          <p:spTgt spid="6">
                                            <p:txEl>
                                              <p:pRg st="1" end="1"/>
                                            </p:txEl>
                                          </p:spTgt>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947" y="4449555"/>
            <a:ext cx="13013947" cy="6858000"/>
          </a:xfrm>
          <a:prstGeom prst="rect">
            <a:avLst/>
          </a:prstGeom>
        </p:spPr>
      </p:pic>
      <p:sp>
        <p:nvSpPr>
          <p:cNvPr id="13" name="Retângulo 12"/>
          <p:cNvSpPr/>
          <p:nvPr/>
        </p:nvSpPr>
        <p:spPr>
          <a:xfrm>
            <a:off x="1072927" y="1927828"/>
            <a:ext cx="5824584" cy="3108543"/>
          </a:xfrm>
          <a:prstGeom prst="rect">
            <a:avLst/>
          </a:prstGeom>
        </p:spPr>
        <p:txBody>
          <a:bodyPr wrap="square">
            <a:spAutoFit/>
          </a:bodyPr>
          <a:lstStyle/>
          <a:p>
            <a:pPr algn="just"/>
            <a:r>
              <a:rPr lang="pt-BR" sz="2800" dirty="0" smtClean="0"/>
              <a:t>As administrações públicas estão convivendo nos últimos anos com inúmeras mudanças. Os gestores precisam buscar os meios e estratégias no sentido de conciliar tais mudanças com as necessidades da população no que se refere aos serviços públicos.</a:t>
            </a:r>
            <a:endParaRPr lang="pt-BR" sz="2800" b="1" dirty="0"/>
          </a:p>
        </p:txBody>
      </p:sp>
      <p:sp>
        <p:nvSpPr>
          <p:cNvPr id="7170" name="AutoShape 2" descr="data:image/jpeg;base64,/9j/4AAQSkZJRgABAQAAAQABAAD/2wCEAAkGBxMTEhUTExMWFhUXFxcaFxgYGBgXHRgYGBcXGBoYFxgYHSggGBolHRUVITEhJSkrLi8uFx8zODMsNygtLisBCgoKDg0OGxAQGy0jICYtLS0tMy0tLS8zMC0tLS0vLSs1LS8tNS0vLy0tLS0tLTUuLi0tLS0tNS0tNy0tLS0tLf/AABEIAJoBSAMBIgACEQEDEQH/xAAcAAACAgMBAQAAAAAAAAAAAAAEBQMGAAECBwj/xABFEAABAgQDBQUFBQYEBQUAAAABAhEAAyExBBJBBSJRYXEGEzKBkaGxwdHwB0JSYuEUI3KCkvEzQ6LSFTRTsuIWRFSDwv/EABoBAQADAQEBAAAAAAAAAAAAAAADBAUCAQb/xAAvEQACAgEEAAQEBQUBAAAAAAAAAQIDEQQSITEiQVFxBRMyYVKBkaHRI7HB4fAV/9oADAMBAAIRAxEAPwD0ZagA5IAGpiD9qeiElVwfugEcSfhHKTLQXcrUaPVRNeVAHEYrEF2JCeQ3lebUEAbmS1EOteUahNP9Rr/aI0FCPAn+Ylh/UqOZtd6lLLLGj3qwB9zwJOnJchlTVcqgfzGg14VDUgCaZPJ1PRNB/UanyEQK3Uk5Qmj0cqpW/iV9CM7masEOEghty/PfNPj0Z4IMjKBmVyvU8io1MAIk4sqO6hqO6uNWoC6/In5YcGtb94XB0O6kWslNTUatDPE4hKaJTW1iTycX01aFWOXMcOQkEWIq4uEpHipHcWeMVYzD90vdLjQ/DrCLtFsUzf30lgtmWm2YfMRaDh8wqCDYFRYkXoNDb0helRQojy6xpVuN0NkjIvrlRP5lZQpGycUSwlBP5iwhxgexyaGcsrPAUHrf3Rck4cEZk24cI5yx3DSVR759yGzXXSXp7AuztlJSyZUtn0SKnqbxZcH2ZUQ8xQli5sT56CJOyOLSO8SaHMK+T+kH7Y2OueaTyJZYlBAIBH4SNCCQQpxyiHUamUJbIrBZ0ukhZFWTecg8vB4NwgDvCQSVBdgGck5gNRQPAs3AnDrRPlqzSjrqAoU6jnDFGEwshO8yjqVbxJ5ixawJqBSFG3+0YVLWhIo1tTwEQ1Tsk8PlPstW01RjlJJrlDybi5E6XlmgEH36EHQ84CVtXDyARLSHrXmWcvzYekUyXtQDdCx0eFu18SUiqqk25cYsx+HNywQf+jHHTyWXanagqLPeyRr6Xiu4nHzJTImS1BTAnNuljUFoW4bGLQSpCykkMSCxY8Dp5QTtDHpmS5eYHvUJyFVGWgOUk65g5HMNGhVplU8JZRBbNXLMmbx2PSZSlJFdQbgHXmITysQk6seHyjidjADQ1gqfscLAXKLA1bT2Wi1xDgqrbXy+PuEy+0KpYQxQTLcSlFCSqWHJ3D1JNXvCOftFzS5gg7AUAVLXQcPmYkk4dCPCnzu/nHkI9uKwT/NjPjOQ5CZa5Se+SMwFBq3laIxgcOlClpAOUauSPWLCJmGnhAKEy0Bs472VK7skAKUhJSVTRq6i+kVieyVKyl0gkAszh6FtHGkcVPfw1yR2UbOVLj7M4kYgK1rwiwye06wEZxmUgvmCyjPak0ANMoAHNWpFZVswqSFyj/L8j8IGOAxCi2UjqWEdWRhP6kSV2qP0yS9wzGbQTmUaVJLCgDl2HACJsPg0T5eY0IoVD6YwDK2WEnfOY8LD9YsezJOHUEIWZjnPmy2lgB05EBJMwnW3xjybaWWuDxxVn0Pn1E6dgpLkrzAXZh6tHEhKA4Qwb6fnDHaWz1SchzApmJJSRmS4fKQpKgCKvcQkXhVB1IctcajpxEdQ2/UjnEk8TkGZYlTgpikGYlBKArKSKsTZwKh+NoDw+LBoaH2H5Q12ftibh37ohCiarCQVkU3cxfco7C8dTcseEkSjnEgvAbZxGEWErzJYAsaKANnB9xi/7M7QoxCQykhWoU+VXIqFUW53jynH4nvFleVKM1SEuz6mpLOatEeGxKpZzJLH6vFa7Rxujl8M9hfKp+Ho9vkYdKTmG8qwJqUhmZJNW83jJ09KA5NW0uWuyfvGKT2a7WuyFh2+78Un4RbJYlYgugk3JSuwJ4ajXdSQOMYl+lnU+UaVOohZ136GLnd4FAW+6pBKSS3+GQQ5JCgXAbizVmw+DCaqNSACzBSmc72Wgvp6mC0SwPDUs2Yt6BrDkI3biTqdf7RVaLBwlDflFN0WHUaRkYuclIdRAGpJbVqvGRyCKdNYDOoIc2fK56XU9LmIBiHJCEUBYlW6QWBBCWrQ0LGxHOJ5GzQCSaOQS+9UPVvCDU1Y9YLRlHhDnj/5H4QADL2epRBWc1PvUF3okeYq1CQXglMlCaAO2gAYeQoPOJC5uX5Cg846Cf7CAIJ61scrA6C/k+npC6bKUDlWFKzDQU81PumvRw4hwBpb6vEGMl0BzFIBqwc8q3EAK1SlOApXdj7oBOYt91yOtBwpHMyQwLJEskMFLIJzWAI19eETMpFAAgZqlZKiRqQAeYrSOZspSQssyXfMreYM+4A5ajx6BWUOSkhay5dSk0CgT4Um4p7oX43CrUauokEu4ypL2Y1b5RYRLQKuVq4v58WHnAGJlKUXG6Dw18z8B5xLXPDyRzgpLDEGHxRQpjRriGiVJWHELsfg2F94VgHCYwpPCNSq5T9zGv0zg+Oh6hakKcUPvHOCMTthWXUcohkTUzBziCfJaO5Uwm8yIq9TZUsRfAk2ntlbtrziHBYCbMmSTNCu6mKQMwLAhSsrA/ifS4hVtRSkTVCYHBLg8Ry5xyrba0/5iyykqAJJ3keE11EXY1KMf6eETRsc+bOQiZh5aQcyyV1ZKB4SKb6le4A9YgX+9Alk7wfIrh+U8RCvF7VKiTqokk8SS5oIk2fKmFYWo5QC9bnkBEmeMds8nDz6OVmbKOVQI9o8jEZM6ZYFuJoIsp2oh2yluo90QbaxISlJRVJPi5jQ8IeLp8EMbZN42rIow+zAKrOY8Bb5mLbtTs/MQkqlK72WhKc+WndEoC2WnQMaEX6xXZWISdfI/VYLn7fm0eeuicoGY+FmZrM1I8nCaacMfmTqUZZU+yKbMUUFBVTTkflyhd3y5dFDpz5pMRTdoOWTD3D5DKSJwDt4SH6HkY7clnCIpZrWWuBFO2lwiNEubMrYcVU9BrFllYLDpSZiQndDniPW0LTPCrenyjxbpPDZ7G7P0x/UabH2dOEsd0jNnJylakpKyKES0kgqa1HiCXtNQJC08RZik/Wkb2XtDu5shczMuXKWFBD23sxyg0FQDzaINsY+UouhBTUqKlKKlrJrVmSkcgPMxxFNS2tcev8AzPZ1VyW7zFqsSpKiFVBL9eYghG0AneSogixBII6ER3s0omlSFB6OPnyNYlPZ1JNFq6Uf1iRz8uzl2Qi8SymLMZtVSi5JUTqolRPrWDdjFSXVMoDYak8W0jteElylZUtma5qejmJ9nTJYmAzkladQCQ3MgMVAcHD8Y52txy/0R1ujYsJd+bA8fKQsukZVew9QPfAiZ5RuqFPqxizbZ22iYgS5clKUCxIAI/hSndQ7VfMTxhHlSSApmJH1yj2GXHLWD14h4c5RwFA1BjlSgLxPN2IsHcII50P6x3huz6yd9XkPnHrs+xH8yrvd/JxsjFHvRlD8eh90XKTiVIZSSQRqIXYHAIlCgETzVExBPxfUVp3rdmBedhbdTOl76glYOUg0Bo4Uk6PW+sNQgE389T5xTew8nemqJOVkgszGpLHl0i4y1AgJQAEigYUb8oj5/UQUbGon0mmnKdScuwZUmZmDrAoapfjTcU6TRw5qKVMZGTJ6A18hIGd93MbDM76M9qiMisThgQ997rb0tEgH9o5M0PlfeZ8ouxjl1qBYZARQmpBpQp9RfpegEi5gSHUQB9WjclYUApNQQCDxBqIEShCS7GYsa3Ls5vRN+WnKNTphcpKmo4QKFtXUaU4jj0gCebiUOBmqbNfm0ZPlFQAzlJcFw1WLtW0BL2lJkpcqTLe/eKAPWpc+6sJMZ24wCfHiUq5IBX7EhvUmALGVJFUhzqa3s7/KBlYcqUVWURXR/LU8zFVnfafgA+UTV9EN7SYDn/anhzaVN5eEfGALqUJTzbQ6a00ED4hRII+76/r8Yp6ftLwxr3U0H+U+x47lfaFhlKUCkhKnDkEEDKWJyvV2FDrSPQM8bhxnCSrePhvWjmnFgT5Qm2jgWL6mx/SGOB25g1gBM8FikhKydwgEbue1zX2CC8ZhkKSVBQUlRAoeNAHDuTEkJtMjnBNYKzhcSUnmIsOFxKZgY3hfiMAkpzIIID20ahFagjgYWy5xQekalNymsPsx9RpnB5j0Ndq7LSsZVhxp+h0MVeb2VD+NTcKe+LlgcemYMqrxvE4ZukW4z8mUvFHmDwUJeDRKJCAKUKrn1MPNnYjCJ7pYC+9SqUTfxiYkqeuXu8rsAHhRtbBrkrKhVBN7s+iuUL1YwcItOMZRxnHsWKZNeL6izbTweER3ycyu9SqYBfxiYQkABOUy8rHNmflCPDTk5si2KVUUDb6eAJcyZMIRKSVE0ASHi6dnfsyxEwheJIlJvluo9QLebRFK6FMcSln3J3VK18LHsVrF9nlisogp4EsR56wOns9MutQAHCvtj3DDdm8In92d9bPVRduLJIYRVe3fZWYiUZmHdSE1Uj7wHEcQIrV62qyWzoS0+qhHOV/k89lSEI8Abman1h/Nw2Gn0w5MuYEpARMNJxCQ6kqJaWsl90ljRiLRXJWLB8V+PzjU3EpGrxoyh+F4Io5TxJZCQrKaUP08DzdnKIzyw93Twb8PygKZi1KOVIfkIebHPdIPeKqbJFWjmU88I5nGVayu/QSLXNNMqn6GMRs5Zqs5Rwuf0i0S9oSyWUCOd/WFGMxP7xQUGr7NCOIhtbfiPIXTfCikSbMwilKTJkp3llgHAKjzUT8YzEyZkmYpCwUrQWIcFj1BaIKcjHC5gF4lSx6YPeH7m8XLVMOYeM3H4m4cDAyMWRRQqONDEmFxajMSEJcvb5xapuzUL8SAeo+MQuxZxE5nY68KSyv3KecWVFkhzyrDDZuxlrUCug4D4mLPh9mS0WSAOVInzAUSIjlJy7ZFLU/hWP7nKJAEYpWgjFc4iXNAjjOCttc2bbjES1E0FSY4zKUWT6/V4YYHAMa3irdqFHo09LofOQ72CnIgJNauWs/xixyVP1hFgJRPhoPxf7Rr1t1hzhktupqRcnTqdTy90Y05ZeTcisLCNow6JZBY8EgFRAf8KHYeVuUZBkmUAXuePy4CMiM6IpM9JKUpBUQGzM7DXeNjb2QJt3auFkJH7TNSli4GbeLV8Kax5j2h+1CaoGXhEdzLsFff6uPD5V5x5/icUtZKlqKibkkk+pgD1TbP2tpS6cLIfQLmU9Ep+JijbX7a47EF1zykaJRuAelfbFfSgk0iUYVWrCAIJ04qLqJJOpLn1MRwcnDJo5JgqVs9PL2n3wApTE4TD/CbNSQXURwYBvNhG1YdFQFqU1mBY9C0AV8pjBDWYlQNQW41LRH3nEeo+cALnifD46YjwrUAbhyx6iDJeHCyAEivl7omm9n5jsEqf1gBhs7ttMSAmaApINwGPMuLnmQYsWFxUjEh0KAX+GxPTQ9BHnE/CKRcWjmSsguCQeUdxscTmUEz0IqKFXtD/Ze1QrdXf3xRdmbczAIm14KuR8xDGY6WILg1BHCNWjUKawzI1OkcXuiW/G4MEOKiK/M7PySXyD2t6Wg7Yu233FnzhxOw48SbRcU2uGZri+4tr1GH2eYeTLTMKQM+bK7CjAFhwvFj2kJuZBTn7tlZxLbPmplNbpu4Fai8UvZ0/uiWsouevH2RYpW3SBcERk6uuXzHL1NzQ2Q+Uop9EmH2XMK1TEkyklRORbqrT97lBACyX3VZgKEAFxDHEY1MtLFWYs1Wr1akV3F9oyTlS6ibJTUn0jcvYk+bvT19yg/dB3y+hJomIVTjmXBZdqfEeWed7T2PLmqUtO6STUWNTcfGFw7OC6lkj+kR7Lg8HhZJlJly0qzqUjOWUQUpKmLinhNKRH2j7Ky8RLUEfulkFikAAnmI04fEIN7WuPUzJaHURWYz/L/Z42UBAZAAHLWLHgcYFypaZXchSBlmSJqUBM6pOdK1MSprjMCGDRWto4ebhphlTksQfI80mIVYlMak4QsisMhhurfrkcbfwsqXNAlGhSlRTmC+7UbyytNFNx5iAJeHTN3DdiQdR8xyhcvGPRIr7YZ7D2ZMKwtVG0+ccuajHbnJzYsZl9PoBzdkTklgMw4gj2vaJsL2dmL8ZYcB84uKMOI7KgLRG3krPU2fZAGzdkolCgAg1UwCOFr40geZiALRzlEPikTKU94hXPAgCfjecQykrmEM4Bsfq3viGy6Mey1Ro5TCpuLgjB4QzKn0+cEYHZIFVcL0bzeHGBlSirK7KcJDUDs4Yilas92jPt1bfCNinSRhz5msJswCD5GB1WzaJ08/xHl74NlyiKUPOwHX5CGOHwwG9c8eH8I098UpTbLijggw+GJu6R6E/wC0e3pBoSBQUHCJEpjmYQL/AN+Q4xwdG0xkC4mat0pCFV9P5jb+UecZHgPmIJJtBMuQAN70HxMSA6JF+GsOdl9nlLIznLy19dOlTAChCjZI8h9VgzDbImrUEtle2bV/jyi8bP2GgJAEvKcwc0IIa9fEnRod4PApQAAH8tOAOgHDSAKfhOxBoZiyeQpD7AdlpSG3XF6197tFiRJADliC1/dxeDZWHBDpIPSopAC7CbIlpDpZr2+mjnF4RFQEuojdIqK0FuBuLw7ShwQ3Xg3x8o6k4caMHLlqedLwAok7FcbyEaPTTWsSo7MS6DKCBRjwHGLGiUNPry4RrOSApKXFQ1Xp7BXj6wBWZvZWQN7IHP5bcg0ATuyoIeWogGo1Hzi6KkDMVORXQhiABfj0iFTMyR00F4A81x/Z9YopAWBw+nis7Q7OO5l0IuDHssySo9egaFG0tk5i5Z9CA39/OAPEVylIUxDEQ62Vjh4V+E/6TxHLiIf9odjklpgHJaQx8w9IqUuQUrKFCsexk4vKPGsrDHk5BSbg8xD/ALP7cy7i7RXNn49P+HNHRXOwzcbAPyES4nCqQa0jXovUlhmTqtLh7o9noM6SFDMmAJiYTbB24UHIu0WmZKCxmTFrOO+jNcc9cMn7HqQmct/EEprwzE29IsG0Nkd6VbwKV5XzOcrM4SxYggWIuSYpcrElC96hsFchZKuIqa6PD3AbfLUbmDGfrKpbt5q/Dr4bNnmhpi9jpSlHdJLibLKiCxZihSuDhCzW9I3KmdxRS0lIDAAEFRpvKJJqw0u5MJtodo1cW5CK9itpTJh3ac9Yr16ec+kXLdTXUvEyLtZlxU9YNhlpwOW4OhaK7/6XS/iURwp74scnDhNTc3jszBpG3UtsFH0Pnbb5OblFtZFeC2IhFgB9cYYpZNBHEydxMBTseBasdNkPikw5cziYGmYoC0LJ2MJuaez1gfvVKokZqO/3fMxFOxR7LFWmlN8IOnYqBiVKLAfIdYKweyVKYqdRfhYHhw61h/g9lpTdmFSDRgzkk6decUbdX5RNWnQxjzIS4DY5JdV3aoLfTQ+kYVMsGlQHYXIJZwOF/Qs8N8BhUqGZJCg5pcA6jkYLxGAlzPEh1AMakMDooi4rat4z5TbNGMUuhRgkFYUGQZedjxSGcEKSd4gsQ1f4WhrgcCEA0ZVy5BLsxYsMoLaVL1LweJTc6MdGHIafTxqcQlGY5ikMCwc1ItyqI4ydGxK0oAGo1B5iMwU+Wvwr3i9LWLHdPClLh6wGib3qRuomJqpC0KWgJUA2VRZ3JJTQv+WDZGFyh1E0zVVVTEuUv91PIVoHOkeAn702AfirQdefIeyJJcvV3PH5cBEQrQMlLfTBrRqYtvC4bzf64wARn4fXWMiGXOFjQ/OMgDybZvZ1CEfmY1civl7hDrC4VKWcOaV6WLW84kkIs79bkdeUM8PhHHLT64QBxLk6khrmvx4xNKWkLykKqQLUqd2moNa8jGxgVElKi6BUFgCDS2mU1dxrB+HwwSBlFK+T1L8uVBAAkrCZqqUVJrmSaVzFnaxBFCIPkSgBu9TU+ZrU+cdlLDNUNfkOFqxtdcpQpBd7VcAPuN7RzuIAkly3tQ/VomShr+v1aBMNh6hRJzFWYgHdezPqDSla0eCip7+0U9IAl3XCi5VxsA3PX3RhnkuAAK8NdYja7+vz+cSpl8awBFMVqroCXvwbWI56iMrZVJq5zcOHHrXpGl4QZlO6klKXDkkKSSyn0oeOkSy8IlLHmTS7qoS/lo0AC4VEzdJJYguC5NbOmyCOILNpBM2U4qwHL4n5RMHskMPjyGsaKRe8AKcZgQQQlPqL9ePWKD2r7PZE96iuSvRL1HRq+UeorVCvaWHCkkKAKVOKejwB4fivGRFn7Pnv5KkKqpDDqkihJ9R5CKtig00p4OPSkF7E2imTNJVmYp+6131BIoz6gx3XPbLJ5JZQdjpfdrykG9C3G3UQ32HtsyzlVaF+J29KUGyzDQB1KBJZ68ix04CFX7Yny05RpV6qK4k+DM1GicvFHs9Qmd3NTmBEAmQ1GilYLb6pdqjhBau1Z0SfWJlqqlxu4/Moy0V7edvPuiyLlpuY5VNAtSKwvtOT932wDiNtKVq0evWUrzPF8Pvfa/dfyWqdjki5hdiNs/hisTMQTdUcd9ziN66smj8Nmux3MxhVcxpBJsHhMJo1r5ke6GOD24ZYbKkniXiGetz0XK9BGPY2kbIKlBSlKozAGnnyh9s/ZiU7oGViGpQPw9tYq8vtYoU7uW383rQ35wTL7czB/lym4b9P9UU52uRdjWol4lYdKdUg6VAKmoGFq2BiRCkzZbpExCgwq4SFEkhSiKLS4Y3Z7Cseep7azfvBCt0prmcg3zEHeF6FxwaD0/aNOYDu5TAMHEwtRvx353iLJ3g9Hw+HAUVkkKXUkEh6AbqT4QyQH8VNIMlotRuDfXtjy9H2mTh/lyj5L/3Rh+0uaaGRJUmlCFsSC7ner0tHh6esplamvIfVYGxWEQpWYAhZ8RTQqSzZZmmVuIfhHmGE+0uZLBSmUhqZQVLOQAMycxN4KT9qhFsOgcWWqvVxWAPTFEAud5R9nQfRjTWUqracI84l/amB/wC3HXvC/wD2tFx2LttGLlJnSywLhQVoRdJ9nKogBlMmPSpGnJvrWI1AXJFRex6VubxxOmpQElW6FHKOZYmvKnycwCiauanKqWHS5StJISLBSTmBSX3ktW1QIAYYDGy1kJD5iHAU28AwLEEhxRxcUeMjnC4ZKBlF+JbMQ7sSBRIeg4NGQAi2eQXLMzVu9NDrDGUnKaUGo18uHSOJUq1W5/DlBclnYn5jl58IA7lp4MQeGo+cZOdFQAQGdzlo9urfCJSjLUeY49Pze+MM7MKU8q/oeV4AGlSSWKlKIKXKS6Td05g+6RSoI6RPLlJslKRUsAGDmhPWOm1HpqDEc/EJBKSQkgAl7B7EtX6uIAlUoCqtKPp+p98Dqx1AoJKkMXVQVBIKWUQxca3tGJxE0FYopqpVYO4ZBoHUQ5cPBEjD5XZwlSyqrEuovQfd+rQBMicGBrUAgNVjWo0jAk3JZPAc+fwEaQsBwn1PHmb+sdiU1TXpz5aiANJJqEBh015DWN5Re9/bG1KY9fq8ck6HXh7+UAYtdev16xo+oP15RpSsoJ0AJN3YD3wHOxrDNLynKnMpJuU8Um1P0gAuYSASAW4C59TeEW2Np92hamy5EqKgQ9Usx5oLs4sYMwiFhiFvLJJcjLul6FJFVOzKePP/ALTdtpyjDA5plO9VWgDZUgfdehIHKAKH32ZalnV/U1gRc/eeNvRohSWEAFDERnfwKFGMcwAScRGd/wAoFrGF48AX38Z38B1jbmPQF99GjOgVzGnMAFibGzOgIrMZ3kAG97Gu9gMzY0J0AG97Gd5AQnxn7RABomRmeAv2iM/aYANzxrOIDOJEZ+1QAaFCPSPsfnf8xL0BQtjxqk+4R5amaToYuv2d7ZRhlTVTHGdKQmhNiSaDrAHs8xaVApIB4pIHtB052iJIAACAG0CdH16/m5xVZfazN/hYefMPHKwPnp0js7Xxy/DhkSqvmmzPgIAs5mAByaC5Is9AzaknSMilTtpzwoGZtDDymcZZYKrkO4LAml9IyALLOC2DEc7u35QHJ0/SMlYcK3l+IkONKHdJdylTBNAYHwslKQkJzMCrKSa1oQ+g5H2QxkqBDW4hrjpAHfeua393MCJUyzdNeP5unA84GnYtKVJSXJqRQ+EdAcyuQ9kGSp6SkKB3SAQeWjQB3KIYEalub8DwiKdIRMNnIDEuQGOhY7w5R1+zKUc4BA1T+IWqdD/Y8snrZWRIG7qHZjoDajVF/SAO3Sm9TZ734AWHSOSXbNbhx5vcRGhgLl9STUM99NfOOFzSRoS/pzHz5QAT3xFH6cen6mIc7gguA/p9eyOTUFwX4WfnHSKqyqLkB2rY8eHvgDFzMrkmg1LU6X9I6krSQFpOYcvhzhZi8TMlKBKdwTEht3KpK1BKcg8QWkn2GJ5CVoUsrUkIK1FKUhyrMRUnjyHGAOsdhiVCZKIEylSSykPVKhqGrSrxqTLQjeSKgEO5yh2KghJJZyLDhGTZgBJWQEipDsE6uo/TRQu1PbsAKlYdiouDMFk6HJxf06wA27adqxhhllqzTyKa5AfvGjA8B6x5HPmFZKlEkkuSakk6mMmzSslSiSSXJNyeJjTwBGqJ9mJBUXAMDgvaLJsvZeVIJuan9IA0MJL1Qn0iNeFlv/hp9Pp4cytkE6UJ0MMcPsAkcuH1aAKerBpF0J61Ye2IJuCS7NlJsS7HpWPQldn0lJBoPa94jl9n0pDJBAB5k6DyB5QB5+dnHVLcQ/x+EcHZx4Uj0g7AFfcR9UgbF4KTLAWWKXZWVQ3aPUfeN6e+APP1bPIqx9sbTs5w4eLhiP2QKCkzkijqusqCg4AA1BFjaA1YzBoBCAtXIJIHmVEE+6AK0NnnR/rhxjk7PMPxtNK1BMuQ6iWDquegHxgkYKereJkS/wCYE/0hz7IAqa8ApnY+kcfsaq0oCx0brFoXgZILrxZJ17tFelSn3RE2ETaXNmV+8oJfyA+MAVj9k6RtGz1KLBJPlFmG0kj/AA8NKHMgrP8AqeOJu0p5pmyDgkBPugBNL7NziHKCBxNPe0djYAHjmIHm/wD2vBKySd5ZJ6k+6I1KSPr5wBCcDITqVdB8zGAoHhl+sdHEJ4RycYdA3kIA2Fr0SBBezsXNlKzDK/OsL1YhR1jgkmALdK2xiJgc4rKBQhIA9pMQT58g/wCLPWvkVKPsDRXJWFWqySYIGypuqW6loAc4bbOHlK/dy0qtVSAWrpmtGoXStnIBGeckVFE7xvyeMgD2OUrLU1/FanUmxYv08oIkKQtIUFuCfECK1Yh/JqRQ9m9ukqpPQ9i6KOQdUks1qPFm2FtPALKiZzZighE0sApKs2fe3QSWsdIAe7GwCjLKVApAmTMuhKMxIbkQbw/w8hCAKCgoeA5cIgk4hBqlaVPqCC/RokBJehF7/DlAHWKnsl68B5wjmbqswO6Tv8j+If8A69eMOlqBDGxv8usI8VLL7rkWZhXhf7tYAkJYlx+ovUvf5tGgMpDF39r6D64QNLmKDoNMpDnUoqxcdGfk+sD4rbEmTkM2YkFZIDqG7QmvB2vxIEAF4jGIyzci0GYgOQ4UUE2Kg/X0hJicYqYVqSiaVIHdzkS3Cpc1L5JiNFp9wIpCPafafCyFgSiJiDLUiaU0UQpROYEgAqeteMI0dte4/wCUllP7tKVGYc5WpJJ7wgHxlzVzAHpqApDrnZSSJag5G7NCSlYS/hDMX5qiu7Z7c4eSCEkTplQclUAcAvhazx5ttXbk/EF501SuTsB0SKCFuaAHe3+1GIxNJi2RohNBwc/iLamK+uY8amqYRAFQAUlUdCI0Qz2LKSVuUqWdEISpRPPdEAG7H2UQcyhX3frFlkICWdQAcB1UGY0Yc46wuzsS2Y4Yy08Z60SQ3Qkq9kT4XZsyaUycwUXNUEKQpwRurYumrWEAFiWpBDJzJLAhNVgkkZgLN+sEYFcrDg58Qmw3VqSAg6s5fyc+UVHtTsxchKFgzAgpysVqLEfd6VPpFXK4A9Sn9qsIlj3uY/kSVehZm5QtndupI/w5Mwl3clKR5MSwjz0zY5MyALhie3M4ncRLQGIYut31NnppaEWP2zNmgJWtwAwDAUuA9yBo5LQqK40VQBN3xjgzTxiIGMgCaTOZQLw2TPSalalDgVU9jQjiaRhFr8CCQLlqesANJmNljn5/KIFbSGiR6fOIv+FrHjUhHVQf0FY2jBy9ZhP8KSffAHCseoxArEKP184YjCy/uy5iuaiE+wRMkNZElPXeMAKEhRs59Ynl7Omn7h6mkNkSZhspbfkSE9NIJlbDmLulR/jWfVoAR/8AD28UxCf5gfdEicJK/Etf8CD7y0WKT2fIYlO4zlSE5gnrqReoBg+T2aSVJKVrUk1YhxMB/wCkzVBuTRvWAKmiUhP+ST/GoAeyJ5UtZ8KEAflQpXvi+yOysqWnMtKQBUJeg/iUfEfYPbBkrZonJZAKE1CnSz80nhyoav1A89lYSes5UlZ4gMgDqB/aDZfZlbsUpUs8cxbmrQCPQ8LgEgZZSQNDMIBdvw8T/pHO0GyMIEhkhgTVTOSeJOp5wBRMD2QLh7voAkeywjI9FlYcAslner/V4yAPn5SQY0CRYmOjaIzAEqMUsWU3SDZPaPFponETR/8AYr5wsjkwA6Ha3G//ACpv9RiKb2mxir4mb/Woe4wpMagAidj5qvFNWeqifeYGUo6kxkcwBkYDGo1AHcRLmgR3AM+8AbUoq6RYtg9kMViWUiXll/8AUmEIQPM1V/KDFh+zbCS1zt6WhTZWdILeHiIt/bLELQjcWpNvCSn3QAt2Z9nuCkgKxc5c4/hT+5R0zL3leQEM9oba2dLQJEtJlJen7KspUTwmTCN9+RpFEwu8sFVS9zX3xH2uSBiEgBgwtTWALQvGYMF04OWo/inzlzD/AEu0JNudo5gWBLKZaGG7KBlpBD1ADVYCvIQrCi0RzxQdYAF2li5i6rJPWFzw6xw3PIQlEAaeMeMMbgDUY0bESSxAEIjYEEpSMxp9NDeSgZbC3CAEaJBOhhxh9nlVAhZA6gCD8OkMmmo98WvZiRlNBce6AKxhuzsw2QkDjf0aO8PsZSykJUS70AHK1akapcGsWnCrP7aEuW3g2jZAWbrWHqfCpWoKwDqB3hoDwoIAq2C7MDKM6N7UFTgV5eVIZ4Ts+gNlSmt6B2+UOzRVNAG9kFYhIDMPxQAqw2yhTKG5m3QfKC5uxSw7shJq4KQoLozK1A6Q8QBA+LURImEFiAWPCsAJtn7KDgiWlC0gpUkHMhOa4UpgVsLIsOUHz0Ikh/Es0DkDMdE5juoHAUhsEgIYUZNGo1ITbJSDOUSHP70+YUhj7T6mAIzs/N+8nlk0ZHFyWBTWtqBzfyN/Z8w3hlR+HU/xtp+UefCJRWep/uy0tycl24PE8vxeXxgCOXJBDuAnhT2/KJFkAHNupa9vbpEeMDM1HNfSI7rkg2eYW0cWpy0gDJOHKi9UpPJlL/2D2nlrkMBG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72" name="AutoShape 4" descr="data:image/jpeg;base64,/9j/4AAQSkZJRgABAQAAAQABAAD/2wCEAAkGBxMTEhUTExMWFhUXFxcaFxgYGBgXHRgYGBcXGBoYFxgYHSggGBolHRUVITEhJSkrLi8uFx8zODMsNygtLisBCgoKDg0OGxAQGy0jICYtLS0tMy0tLS8zMC0tLS0vLSs1LS8tNS0vLy0tLS0tLTUuLi0tLS0tNS0tNy0tLS0tLf/AABEIAJoBSAMBIgACEQEDEQH/xAAcAAACAgMBAQAAAAAAAAAAAAAEBQMGAAECBwj/xABFEAABAgQDBQUFBQYEBQUAAAABAhEAAyExBBJBBSJRYXEGEzKBkaGxwdHwB0JSYuEUI3KCkvEzQ6LSFTRTsuIWRFSDwv/EABoBAQADAQEBAAAAAAAAAAAAAAADBAUCAQb/xAAvEQACAgEEAAQEBQUBAAAAAAAAAQIDEQQSITEiQVFxBRMyYVKBkaHRI7HB4fAV/9oADAMBAAIRAxEAPwD0ZagA5IAGpiD9qeiElVwfugEcSfhHKTLQXcrUaPVRNeVAHEYrEF2JCeQ3lebUEAbmS1EOteUahNP9Rr/aI0FCPAn+Ylh/UqOZtd6lLLLGj3qwB9zwJOnJchlTVcqgfzGg14VDUgCaZPJ1PRNB/UanyEQK3Uk5Qmj0cqpW/iV9CM7masEOEghty/PfNPj0Z4IMjKBmVyvU8io1MAIk4sqO6hqO6uNWoC6/In5YcGtb94XB0O6kWslNTUatDPE4hKaJTW1iTycX01aFWOXMcOQkEWIq4uEpHipHcWeMVYzD90vdLjQ/DrCLtFsUzf30lgtmWm2YfMRaDh8wqCDYFRYkXoNDb0helRQojy6xpVuN0NkjIvrlRP5lZQpGycUSwlBP5iwhxgexyaGcsrPAUHrf3Rck4cEZk24cI5yx3DSVR759yGzXXSXp7AuztlJSyZUtn0SKnqbxZcH2ZUQ8xQli5sT56CJOyOLSO8SaHMK+T+kH7Y2OueaTyJZYlBAIBH4SNCCQQpxyiHUamUJbIrBZ0ukhZFWTecg8vB4NwgDvCQSVBdgGck5gNRQPAs3AnDrRPlqzSjrqAoU6jnDFGEwshO8yjqVbxJ5ixawJqBSFG3+0YVLWhIo1tTwEQ1Tsk8PlPstW01RjlJJrlDybi5E6XlmgEH36EHQ84CVtXDyARLSHrXmWcvzYekUyXtQDdCx0eFu18SUiqqk25cYsx+HNywQf+jHHTyWXanagqLPeyRr6Xiu4nHzJTImS1BTAnNuljUFoW4bGLQSpCykkMSCxY8Dp5QTtDHpmS5eYHvUJyFVGWgOUk65g5HMNGhVplU8JZRBbNXLMmbx2PSZSlJFdQbgHXmITysQk6seHyjidjADQ1gqfscLAXKLA1bT2Wi1xDgqrbXy+PuEy+0KpYQxQTLcSlFCSqWHJ3D1JNXvCOftFzS5gg7AUAVLXQcPmYkk4dCPCnzu/nHkI9uKwT/NjPjOQ5CZa5Se+SMwFBq3laIxgcOlClpAOUauSPWLCJmGnhAKEy0Bs472VK7skAKUhJSVTRq6i+kVieyVKyl0gkAszh6FtHGkcVPfw1yR2UbOVLj7M4kYgK1rwiwye06wEZxmUgvmCyjPak0ANMoAHNWpFZVswqSFyj/L8j8IGOAxCi2UjqWEdWRhP6kSV2qP0yS9wzGbQTmUaVJLCgDl2HACJsPg0T5eY0IoVD6YwDK2WEnfOY8LD9YsezJOHUEIWZjnPmy2lgB05EBJMwnW3xjybaWWuDxxVn0Pn1E6dgpLkrzAXZh6tHEhKA4Qwb6fnDHaWz1SchzApmJJSRmS4fKQpKgCKvcQkXhVB1IctcajpxEdQ2/UjnEk8TkGZYlTgpikGYlBKArKSKsTZwKh+NoDw+LBoaH2H5Q12ftibh37ohCiarCQVkU3cxfco7C8dTcseEkSjnEgvAbZxGEWErzJYAsaKANnB9xi/7M7QoxCQykhWoU+VXIqFUW53jynH4nvFleVKM1SEuz6mpLOatEeGxKpZzJLH6vFa7Rxujl8M9hfKp+Ho9vkYdKTmG8qwJqUhmZJNW83jJ09KA5NW0uWuyfvGKT2a7WuyFh2+78Un4RbJYlYgugk3JSuwJ4ajXdSQOMYl+lnU+UaVOohZ136GLnd4FAW+6pBKSS3+GQQ5JCgXAbizVmw+DCaqNSACzBSmc72Wgvp6mC0SwPDUs2Yt6BrDkI3biTqdf7RVaLBwlDflFN0WHUaRkYuclIdRAGpJbVqvGRyCKdNYDOoIc2fK56XU9LmIBiHJCEUBYlW6QWBBCWrQ0LGxHOJ5GzQCSaOQS+9UPVvCDU1Y9YLRlHhDnj/5H4QADL2epRBWc1PvUF3okeYq1CQXglMlCaAO2gAYeQoPOJC5uX5Cg846Cf7CAIJ61scrA6C/k+npC6bKUDlWFKzDQU81PumvRw4hwBpb6vEGMl0BzFIBqwc8q3EAK1SlOApXdj7oBOYt91yOtBwpHMyQwLJEskMFLIJzWAI19eETMpFAAgZqlZKiRqQAeYrSOZspSQssyXfMreYM+4A5ajx6BWUOSkhay5dSk0CgT4Um4p7oX43CrUauokEu4ypL2Y1b5RYRLQKuVq4v58WHnAGJlKUXG6Dw18z8B5xLXPDyRzgpLDEGHxRQpjRriGiVJWHELsfg2F94VgHCYwpPCNSq5T9zGv0zg+Oh6hakKcUPvHOCMTthWXUcohkTUzBziCfJaO5Uwm8yIq9TZUsRfAk2ntlbtrziHBYCbMmSTNCu6mKQMwLAhSsrA/ifS4hVtRSkTVCYHBLg8Ry5xyrba0/5iyykqAJJ3keE11EXY1KMf6eETRsc+bOQiZh5aQcyyV1ZKB4SKb6le4A9YgX+9Alk7wfIrh+U8RCvF7VKiTqokk8SS5oIk2fKmFYWo5QC9bnkBEmeMds8nDz6OVmbKOVQI9o8jEZM6ZYFuJoIsp2oh2yluo90QbaxISlJRVJPi5jQ8IeLp8EMbZN42rIow+zAKrOY8Bb5mLbtTs/MQkqlK72WhKc+WndEoC2WnQMaEX6xXZWISdfI/VYLn7fm0eeuicoGY+FmZrM1I8nCaacMfmTqUZZU+yKbMUUFBVTTkflyhd3y5dFDpz5pMRTdoOWTD3D5DKSJwDt4SH6HkY7clnCIpZrWWuBFO2lwiNEubMrYcVU9BrFllYLDpSZiQndDniPW0LTPCrenyjxbpPDZ7G7P0x/UabH2dOEsd0jNnJylakpKyKES0kgqa1HiCXtNQJC08RZik/Wkb2XtDu5shczMuXKWFBD23sxyg0FQDzaINsY+UouhBTUqKlKKlrJrVmSkcgPMxxFNS2tcev8AzPZ1VyW7zFqsSpKiFVBL9eYghG0AneSogixBII6ER3s0omlSFB6OPnyNYlPZ1JNFq6Uf1iRz8uzl2Qi8SymLMZtVSi5JUTqolRPrWDdjFSXVMoDYak8W0jteElylZUtma5qejmJ9nTJYmAzkladQCQ3MgMVAcHD8Y52txy/0R1ujYsJd+bA8fKQsukZVew9QPfAiZ5RuqFPqxizbZ22iYgS5clKUCxIAI/hSndQ7VfMTxhHlSSApmJH1yj2GXHLWD14h4c5RwFA1BjlSgLxPN2IsHcII50P6x3huz6yd9XkPnHrs+xH8yrvd/JxsjFHvRlD8eh90XKTiVIZSSQRqIXYHAIlCgETzVExBPxfUVp3rdmBedhbdTOl76glYOUg0Bo4Uk6PW+sNQgE389T5xTew8nemqJOVkgszGpLHl0i4y1AgJQAEigYUb8oj5/UQUbGon0mmnKdScuwZUmZmDrAoapfjTcU6TRw5qKVMZGTJ6A18hIGd93MbDM76M9qiMisThgQ997rb0tEgH9o5M0PlfeZ8ouxjl1qBYZARQmpBpQp9RfpegEi5gSHUQB9WjclYUApNQQCDxBqIEShCS7GYsa3Ls5vRN+WnKNTphcpKmo4QKFtXUaU4jj0gCebiUOBmqbNfm0ZPlFQAzlJcFw1WLtW0BL2lJkpcqTLe/eKAPWpc+6sJMZ24wCfHiUq5IBX7EhvUmALGVJFUhzqa3s7/KBlYcqUVWURXR/LU8zFVnfafgA+UTV9EN7SYDn/anhzaVN5eEfGALqUJTzbQ6a00ED4hRII+76/r8Yp6ftLwxr3U0H+U+x47lfaFhlKUCkhKnDkEEDKWJyvV2FDrSPQM8bhxnCSrePhvWjmnFgT5Qm2jgWL6mx/SGOB25g1gBM8FikhKydwgEbue1zX2CC8ZhkKSVBQUlRAoeNAHDuTEkJtMjnBNYKzhcSUnmIsOFxKZgY3hfiMAkpzIIID20ahFagjgYWy5xQekalNymsPsx9RpnB5j0Ndq7LSsZVhxp+h0MVeb2VD+NTcKe+LlgcemYMqrxvE4ZukW4z8mUvFHmDwUJeDRKJCAKUKrn1MPNnYjCJ7pYC+9SqUTfxiYkqeuXu8rsAHhRtbBrkrKhVBN7s+iuUL1YwcItOMZRxnHsWKZNeL6izbTweER3ycyu9SqYBfxiYQkABOUy8rHNmflCPDTk5si2KVUUDb6eAJcyZMIRKSVE0ASHi6dnfsyxEwheJIlJvluo9QLebRFK6FMcSln3J3VK18LHsVrF9nlisogp4EsR56wOns9MutQAHCvtj3DDdm8In92d9bPVRduLJIYRVe3fZWYiUZmHdSE1Uj7wHEcQIrV62qyWzoS0+qhHOV/k89lSEI8Abman1h/Nw2Gn0w5MuYEpARMNJxCQ6kqJaWsl90ljRiLRXJWLB8V+PzjU3EpGrxoyh+F4Io5TxJZCQrKaUP08DzdnKIzyw93Twb8PygKZi1KOVIfkIebHPdIPeKqbJFWjmU88I5nGVayu/QSLXNNMqn6GMRs5Zqs5Rwuf0i0S9oSyWUCOd/WFGMxP7xQUGr7NCOIhtbfiPIXTfCikSbMwilKTJkp3llgHAKjzUT8YzEyZkmYpCwUrQWIcFj1BaIKcjHC5gF4lSx6YPeH7m8XLVMOYeM3H4m4cDAyMWRRQqONDEmFxajMSEJcvb5xapuzUL8SAeo+MQuxZxE5nY68KSyv3KecWVFkhzyrDDZuxlrUCug4D4mLPh9mS0WSAOVInzAUSIjlJy7ZFLU/hWP7nKJAEYpWgjFc4iXNAjjOCttc2bbjES1E0FSY4zKUWT6/V4YYHAMa3irdqFHo09LofOQ72CnIgJNauWs/xixyVP1hFgJRPhoPxf7Rr1t1hzhktupqRcnTqdTy90Y05ZeTcisLCNow6JZBY8EgFRAf8KHYeVuUZBkmUAXuePy4CMiM6IpM9JKUpBUQGzM7DXeNjb2QJt3auFkJH7TNSli4GbeLV8Kax5j2h+1CaoGXhEdzLsFff6uPD5V5x5/icUtZKlqKibkkk+pgD1TbP2tpS6cLIfQLmU9Ep+JijbX7a47EF1zykaJRuAelfbFfSgk0iUYVWrCAIJ04qLqJJOpLn1MRwcnDJo5JgqVs9PL2n3wApTE4TD/CbNSQXURwYBvNhG1YdFQFqU1mBY9C0AV8pjBDWYlQNQW41LRH3nEeo+cALnifD46YjwrUAbhyx6iDJeHCyAEivl7omm9n5jsEqf1gBhs7ttMSAmaApINwGPMuLnmQYsWFxUjEh0KAX+GxPTQ9BHnE/CKRcWjmSsguCQeUdxscTmUEz0IqKFXtD/Ze1QrdXf3xRdmbczAIm14KuR8xDGY6WILg1BHCNWjUKawzI1OkcXuiW/G4MEOKiK/M7PySXyD2t6Wg7Yu233FnzhxOw48SbRcU2uGZri+4tr1GH2eYeTLTMKQM+bK7CjAFhwvFj2kJuZBTn7tlZxLbPmplNbpu4Fai8UvZ0/uiWsouevH2RYpW3SBcERk6uuXzHL1NzQ2Q+Uop9EmH2XMK1TEkyklRORbqrT97lBACyX3VZgKEAFxDHEY1MtLFWYs1Wr1akV3F9oyTlS6ibJTUn0jcvYk+bvT19yg/dB3y+hJomIVTjmXBZdqfEeWed7T2PLmqUtO6STUWNTcfGFw7OC6lkj+kR7Lg8HhZJlJly0qzqUjOWUQUpKmLinhNKRH2j7Ky8RLUEfulkFikAAnmI04fEIN7WuPUzJaHURWYz/L/Z42UBAZAAHLWLHgcYFypaZXchSBlmSJqUBM6pOdK1MSprjMCGDRWto4ebhphlTksQfI80mIVYlMak4QsisMhhurfrkcbfwsqXNAlGhSlRTmC+7UbyytNFNx5iAJeHTN3DdiQdR8xyhcvGPRIr7YZ7D2ZMKwtVG0+ccuajHbnJzYsZl9PoBzdkTklgMw4gj2vaJsL2dmL8ZYcB84uKMOI7KgLRG3krPU2fZAGzdkolCgAg1UwCOFr40geZiALRzlEPikTKU94hXPAgCfjecQykrmEM4Bsfq3viGy6Mey1Ro5TCpuLgjB4QzKn0+cEYHZIFVcL0bzeHGBlSirK7KcJDUDs4Yilas92jPt1bfCNinSRhz5msJswCD5GB1WzaJ08/xHl74NlyiKUPOwHX5CGOHwwG9c8eH8I098UpTbLijggw+GJu6R6E/wC0e3pBoSBQUHCJEpjmYQL/AN+Q4xwdG0xkC4mat0pCFV9P5jb+UecZHgPmIJJtBMuQAN70HxMSA6JF+GsOdl9nlLIznLy19dOlTAChCjZI8h9VgzDbImrUEtle2bV/jyi8bP2GgJAEvKcwc0IIa9fEnRod4PApQAAH8tOAOgHDSAKfhOxBoZiyeQpD7AdlpSG3XF6197tFiRJADliC1/dxeDZWHBDpIPSopAC7CbIlpDpZr2+mjnF4RFQEuojdIqK0FuBuLw7ShwQ3Xg3x8o6k4caMHLlqedLwAok7FcbyEaPTTWsSo7MS6DKCBRjwHGLGiUNPry4RrOSApKXFQ1Xp7BXj6wBWZvZWQN7IHP5bcg0ATuyoIeWogGo1Hzi6KkDMVORXQhiABfj0iFTMyR00F4A81x/Z9YopAWBw+nis7Q7OO5l0IuDHssySo9egaFG0tk5i5Z9CA39/OAPEVylIUxDEQ62Vjh4V+E/6TxHLiIf9odjklpgHJaQx8w9IqUuQUrKFCsexk4vKPGsrDHk5BSbg8xD/ALP7cy7i7RXNn49P+HNHRXOwzcbAPyES4nCqQa0jXovUlhmTqtLh7o9noM6SFDMmAJiYTbB24UHIu0WmZKCxmTFrOO+jNcc9cMn7HqQmct/EEprwzE29IsG0Nkd6VbwKV5XzOcrM4SxYggWIuSYpcrElC96hsFchZKuIqa6PD3AbfLUbmDGfrKpbt5q/Dr4bNnmhpi9jpSlHdJLibLKiCxZihSuDhCzW9I3KmdxRS0lIDAAEFRpvKJJqw0u5MJtodo1cW5CK9itpTJh3ac9Yr16ec+kXLdTXUvEyLtZlxU9YNhlpwOW4OhaK7/6XS/iURwp74scnDhNTc3jszBpG3UtsFH0Pnbb5OblFtZFeC2IhFgB9cYYpZNBHEydxMBTseBasdNkPikw5cziYGmYoC0LJ2MJuaez1gfvVKokZqO/3fMxFOxR7LFWmlN8IOnYqBiVKLAfIdYKweyVKYqdRfhYHhw61h/g9lpTdmFSDRgzkk6decUbdX5RNWnQxjzIS4DY5JdV3aoLfTQ+kYVMsGlQHYXIJZwOF/Qs8N8BhUqGZJCg5pcA6jkYLxGAlzPEh1AMakMDooi4rat4z5TbNGMUuhRgkFYUGQZedjxSGcEKSd4gsQ1f4WhrgcCEA0ZVy5BLsxYsMoLaVL1LweJTc6MdGHIafTxqcQlGY5ikMCwc1ItyqI4ydGxK0oAGo1B5iMwU+Wvwr3i9LWLHdPClLh6wGib3qRuomJqpC0KWgJUA2VRZ3JJTQv+WDZGFyh1E0zVVVTEuUv91PIVoHOkeAn702AfirQdefIeyJJcvV3PH5cBEQrQMlLfTBrRqYtvC4bzf64wARn4fXWMiGXOFjQ/OMgDybZvZ1CEfmY1civl7hDrC4VKWcOaV6WLW84kkIs79bkdeUM8PhHHLT64QBxLk6khrmvx4xNKWkLykKqQLUqd2moNa8jGxgVElKi6BUFgCDS2mU1dxrB+HwwSBlFK+T1L8uVBAAkrCZqqUVJrmSaVzFnaxBFCIPkSgBu9TU+ZrU+cdlLDNUNfkOFqxtdcpQpBd7VcAPuN7RzuIAkly3tQ/VomShr+v1aBMNh6hRJzFWYgHdezPqDSla0eCip7+0U9IAl3XCi5VxsA3PX3RhnkuAAK8NdYja7+vz+cSpl8awBFMVqroCXvwbWI56iMrZVJq5zcOHHrXpGl4QZlO6klKXDkkKSSyn0oeOkSy8IlLHmTS7qoS/lo0AC4VEzdJJYguC5NbOmyCOILNpBM2U4qwHL4n5RMHskMPjyGsaKRe8AKcZgQQQlPqL9ePWKD2r7PZE96iuSvRL1HRq+UeorVCvaWHCkkKAKVOKejwB4fivGRFn7Pnv5KkKqpDDqkihJ9R5CKtig00p4OPSkF7E2imTNJVmYp+6131BIoz6gx3XPbLJ5JZQdjpfdrykG9C3G3UQ32HtsyzlVaF+J29KUGyzDQB1KBJZ68ix04CFX7Yny05RpV6qK4k+DM1GicvFHs9Qmd3NTmBEAmQ1GilYLb6pdqjhBau1Z0SfWJlqqlxu4/Moy0V7edvPuiyLlpuY5VNAtSKwvtOT932wDiNtKVq0evWUrzPF8Pvfa/dfyWqdjki5hdiNs/hisTMQTdUcd9ziN66smj8Nmux3MxhVcxpBJsHhMJo1r5ke6GOD24ZYbKkniXiGetz0XK9BGPY2kbIKlBSlKozAGnnyh9s/ZiU7oGViGpQPw9tYq8vtYoU7uW383rQ35wTL7czB/lym4b9P9UU52uRdjWol4lYdKdUg6VAKmoGFq2BiRCkzZbpExCgwq4SFEkhSiKLS4Y3Z7Cseep7azfvBCt0prmcg3zEHeF6FxwaD0/aNOYDu5TAMHEwtRvx353iLJ3g9Hw+HAUVkkKXUkEh6AbqT4QyQH8VNIMlotRuDfXtjy9H2mTh/lyj5L/3Rh+0uaaGRJUmlCFsSC7ner0tHh6esplamvIfVYGxWEQpWYAhZ8RTQqSzZZmmVuIfhHmGE+0uZLBSmUhqZQVLOQAMycxN4KT9qhFsOgcWWqvVxWAPTFEAud5R9nQfRjTWUqracI84l/amB/wC3HXvC/wD2tFx2LttGLlJnSywLhQVoRdJ9nKogBlMmPSpGnJvrWI1AXJFRex6VubxxOmpQElW6FHKOZYmvKnycwCiauanKqWHS5StJISLBSTmBSX3ktW1QIAYYDGy1kJD5iHAU28AwLEEhxRxcUeMjnC4ZKBlF+JbMQ7sSBRIeg4NGQAi2eQXLMzVu9NDrDGUnKaUGo18uHSOJUq1W5/DlBclnYn5jl58IA7lp4MQeGo+cZOdFQAQGdzlo9urfCJSjLUeY49Pze+MM7MKU8q/oeV4AGlSSWKlKIKXKS6Td05g+6RSoI6RPLlJslKRUsAGDmhPWOm1HpqDEc/EJBKSQkgAl7B7EtX6uIAlUoCqtKPp+p98Dqx1AoJKkMXVQVBIKWUQxca3tGJxE0FYopqpVYO4ZBoHUQ5cPBEjD5XZwlSyqrEuovQfd+rQBMicGBrUAgNVjWo0jAk3JZPAc+fwEaQsBwn1PHmb+sdiU1TXpz5aiANJJqEBh015DWN5Re9/bG1KY9fq8ck6HXh7+UAYtdev16xo+oP15RpSsoJ0AJN3YD3wHOxrDNLynKnMpJuU8Um1P0gAuYSASAW4C59TeEW2Np92hamy5EqKgQ9Usx5oLs4sYMwiFhiFvLJJcjLul6FJFVOzKePP/ALTdtpyjDA5plO9VWgDZUgfdehIHKAKH32ZalnV/U1gRc/eeNvRohSWEAFDERnfwKFGMcwAScRGd/wAoFrGF48AX38Z38B1jbmPQF99GjOgVzGnMAFibGzOgIrMZ3kAG97Gu9gMzY0J0AG97Gd5AQnxn7RABomRmeAv2iM/aYANzxrOIDOJEZ+1QAaFCPSPsfnf8xL0BQtjxqk+4R5amaToYuv2d7ZRhlTVTHGdKQmhNiSaDrAHs8xaVApIB4pIHtB052iJIAACAG0CdH16/m5xVZfazN/hYefMPHKwPnp0js7Xxy/DhkSqvmmzPgIAs5mAByaC5Is9AzaknSMilTtpzwoGZtDDymcZZYKrkO4LAml9IyALLOC2DEc7u35QHJ0/SMlYcK3l+IkONKHdJdylTBNAYHwslKQkJzMCrKSa1oQ+g5H2QxkqBDW4hrjpAHfeua393MCJUyzdNeP5unA84GnYtKVJSXJqRQ+EdAcyuQ9kGSp6SkKB3SAQeWjQB3KIYEalub8DwiKdIRMNnIDEuQGOhY7w5R1+zKUc4BA1T+IWqdD/Y8snrZWRIG7qHZjoDajVF/SAO3Sm9TZ734AWHSOSXbNbhx5vcRGhgLl9STUM99NfOOFzSRoS/pzHz5QAT3xFH6cen6mIc7gguA/p9eyOTUFwX4WfnHSKqyqLkB2rY8eHvgDFzMrkmg1LU6X9I6krSQFpOYcvhzhZi8TMlKBKdwTEht3KpK1BKcg8QWkn2GJ5CVoUsrUkIK1FKUhyrMRUnjyHGAOsdhiVCZKIEylSSykPVKhqGrSrxqTLQjeSKgEO5yh2KghJJZyLDhGTZgBJWQEipDsE6uo/TRQu1PbsAKlYdiouDMFk6HJxf06wA27adqxhhllqzTyKa5AfvGjA8B6x5HPmFZKlEkkuSakk6mMmzSslSiSSXJNyeJjTwBGqJ9mJBUXAMDgvaLJsvZeVIJuan9IA0MJL1Qn0iNeFlv/hp9Pp4cytkE6UJ0MMcPsAkcuH1aAKerBpF0J61Ye2IJuCS7NlJsS7HpWPQldn0lJBoPa94jl9n0pDJBAB5k6DyB5QB5+dnHVLcQ/x+EcHZx4Uj0g7AFfcR9UgbF4KTLAWWKXZWVQ3aPUfeN6e+APP1bPIqx9sbTs5w4eLhiP2QKCkzkijqusqCg4AA1BFjaA1YzBoBCAtXIJIHmVEE+6AK0NnnR/rhxjk7PMPxtNK1BMuQ6iWDquegHxgkYKereJkS/wCYE/0hz7IAqa8ApnY+kcfsaq0oCx0brFoXgZILrxZJ17tFelSn3RE2ETaXNmV+8oJfyA+MAVj9k6RtGz1KLBJPlFmG0kj/AA8NKHMgrP8AqeOJu0p5pmyDgkBPugBNL7NziHKCBxNPe0djYAHjmIHm/wD2vBKySd5ZJ6k+6I1KSPr5wBCcDITqVdB8zGAoHhl+sdHEJ4RycYdA3kIA2Fr0SBBezsXNlKzDK/OsL1YhR1jgkmALdK2xiJgc4rKBQhIA9pMQT58g/wCLPWvkVKPsDRXJWFWqySYIGypuqW6loAc4bbOHlK/dy0qtVSAWrpmtGoXStnIBGeckVFE7xvyeMgD2OUrLU1/FanUmxYv08oIkKQtIUFuCfECK1Yh/JqRQ9m9ukqpPQ9i6KOQdUks1qPFm2FtPALKiZzZighE0sApKs2fe3QSWsdIAe7GwCjLKVApAmTMuhKMxIbkQbw/w8hCAKCgoeA5cIgk4hBqlaVPqCC/RokBJehF7/DlAHWKnsl68B5wjmbqswO6Tv8j+If8A69eMOlqBDGxv8usI8VLL7rkWZhXhf7tYAkJYlx+ovUvf5tGgMpDF39r6D64QNLmKDoNMpDnUoqxcdGfk+sD4rbEmTkM2YkFZIDqG7QmvB2vxIEAF4jGIyzci0GYgOQ4UUE2Kg/X0hJicYqYVqSiaVIHdzkS3Cpc1L5JiNFp9wIpCPafafCyFgSiJiDLUiaU0UQpROYEgAqeteMI0dte4/wCUllP7tKVGYc5WpJJ7wgHxlzVzAHpqApDrnZSSJag5G7NCSlYS/hDMX5qiu7Z7c4eSCEkTplQclUAcAvhazx5ttXbk/EF501SuTsB0SKCFuaAHe3+1GIxNJi2RohNBwc/iLamK+uY8amqYRAFQAUlUdCI0Qz2LKSVuUqWdEISpRPPdEAG7H2UQcyhX3frFlkICWdQAcB1UGY0Yc46wuzsS2Y4Yy08Z60SQ3Qkq9kT4XZsyaUycwUXNUEKQpwRurYumrWEAFiWpBDJzJLAhNVgkkZgLN+sEYFcrDg58Qmw3VqSAg6s5fyc+UVHtTsxchKFgzAgpysVqLEfd6VPpFXK4A9Sn9qsIlj3uY/kSVehZm5QtndupI/w5Mwl3clKR5MSwjz0zY5MyALhie3M4ncRLQGIYut31NnppaEWP2zNmgJWtwAwDAUuA9yBo5LQqK40VQBN3xjgzTxiIGMgCaTOZQLw2TPSalalDgVU9jQjiaRhFr8CCQLlqesANJmNljn5/KIFbSGiR6fOIv+FrHjUhHVQf0FY2jBy9ZhP8KSffAHCseoxArEKP184YjCy/uy5iuaiE+wRMkNZElPXeMAKEhRs59Ynl7Omn7h6mkNkSZhspbfkSE9NIJlbDmLulR/jWfVoAR/8AD28UxCf5gfdEicJK/Etf8CD7y0WKT2fIYlO4zlSE5gnrqReoBg+T2aSVJKVrUk1YhxMB/wCkzVBuTRvWAKmiUhP+ST/GoAeyJ5UtZ8KEAflQpXvi+yOysqWnMtKQBUJeg/iUfEfYPbBkrZonJZAKE1CnSz80nhyoav1A89lYSes5UlZ4gMgDqB/aDZfZlbsUpUs8cxbmrQCPQ8LgEgZZSQNDMIBdvw8T/pHO0GyMIEhkhgTVTOSeJOp5wBRMD2QLh7voAkeywjI9FlYcAslner/V4yAPn5SQY0CRYmOjaIzAEqMUsWU3SDZPaPFponETR/8AYr5wsjkwA6Ha3G//ACpv9RiKb2mxir4mb/Woe4wpMagAidj5qvFNWeqifeYGUo6kxkcwBkYDGo1AHcRLmgR3AM+8AbUoq6RYtg9kMViWUiXll/8AUmEIQPM1V/KDFh+zbCS1zt6WhTZWdILeHiIt/bLELQjcWpNvCSn3QAt2Z9nuCkgKxc5c4/hT+5R0zL3leQEM9oba2dLQJEtJlJen7KspUTwmTCN9+RpFEwu8sFVS9zX3xH2uSBiEgBgwtTWALQvGYMF04OWo/inzlzD/AEu0JNudo5gWBLKZaGG7KBlpBD1ADVYCvIQrCi0RzxQdYAF2li5i6rJPWFzw6xw3PIQlEAaeMeMMbgDUY0bESSxAEIjYEEpSMxp9NDeSgZbC3CAEaJBOhhxh9nlVAhZA6gCD8OkMmmo98WvZiRlNBce6AKxhuzsw2QkDjf0aO8PsZSykJUS70AHK1akapcGsWnCrP7aEuW3g2jZAWbrWHqfCpWoKwDqB3hoDwoIAq2C7MDKM6N7UFTgV5eVIZ4Ts+gNlSmt6B2+UOzRVNAG9kFYhIDMPxQAqw2yhTKG5m3QfKC5uxSw7shJq4KQoLozK1A6Q8QBA+LURImEFiAWPCsAJtn7KDgiWlC0gpUkHMhOa4UpgVsLIsOUHz0Ikh/Es0DkDMdE5juoHAUhsEgIYUZNGo1ITbJSDOUSHP70+YUhj7T6mAIzs/N+8nlk0ZHFyWBTWtqBzfyN/Z8w3hlR+HU/xtp+UefCJRWep/uy0tycl24PE8vxeXxgCOXJBDuAnhT2/KJFkAHNupa9vbpEeMDM1HNfSI7rkg2eYW0cWpy0gDJOHKi9UpPJlL/2D2nlrkMBG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74" name="AutoShape 6" descr="data:image/jpeg;base64,/9j/4AAQSkZJRgABAQAAAQABAAD/2wCEAAkGBxMTEhUTExMWFhUXFxcaFxgYGBgXHRgYGBcXGBoYFxgYHSggGBolHRUVITEhJSkrLi8uFx8zODMsNygtLisBCgoKDg0OGxAQGy0jICYtLS0tMy0tLS8zMC0tLS0vLSs1LS8tNS0vLy0tLS0tLTUuLi0tLS0tNS0tNy0tLS0tLf/AABEIAJoBSAMBIgACEQEDEQH/xAAcAAACAgMBAQAAAAAAAAAAAAAEBQMGAAECBwj/xABFEAABAgQDBQUFBQYEBQUAAAABAhEAAyExBBJBBSJRYXEGEzKBkaGxwdHwB0JSYuEUI3KCkvEzQ6LSFTRTsuIWRFSDwv/EABoBAQADAQEBAAAAAAAAAAAAAAADBAUCAQb/xAAvEQACAgEEAAQEBQUBAAAAAAAAAQIDEQQSITEiQVFxBRMyYVKBkaHRI7HB4fAV/9oADAMBAAIRAxEAPwD0ZagA5IAGpiD9qeiElVwfugEcSfhHKTLQXcrUaPVRNeVAHEYrEF2JCeQ3lebUEAbmS1EOteUahNP9Rr/aI0FCPAn+Ylh/UqOZtd6lLLLGj3qwB9zwJOnJchlTVcqgfzGg14VDUgCaZPJ1PRNB/UanyEQK3Uk5Qmj0cqpW/iV9CM7masEOEghty/PfNPj0Z4IMjKBmVyvU8io1MAIk4sqO6hqO6uNWoC6/In5YcGtb94XB0O6kWslNTUatDPE4hKaJTW1iTycX01aFWOXMcOQkEWIq4uEpHipHcWeMVYzD90vdLjQ/DrCLtFsUzf30lgtmWm2YfMRaDh8wqCDYFRYkXoNDb0helRQojy6xpVuN0NkjIvrlRP5lZQpGycUSwlBP5iwhxgexyaGcsrPAUHrf3Rck4cEZk24cI5yx3DSVR759yGzXXSXp7AuztlJSyZUtn0SKnqbxZcH2ZUQ8xQli5sT56CJOyOLSO8SaHMK+T+kH7Y2OueaTyJZYlBAIBH4SNCCQQpxyiHUamUJbIrBZ0ukhZFWTecg8vB4NwgDvCQSVBdgGck5gNRQPAs3AnDrRPlqzSjrqAoU6jnDFGEwshO8yjqVbxJ5ixawJqBSFG3+0YVLWhIo1tTwEQ1Tsk8PlPstW01RjlJJrlDybi5E6XlmgEH36EHQ84CVtXDyARLSHrXmWcvzYekUyXtQDdCx0eFu18SUiqqk25cYsx+HNywQf+jHHTyWXanagqLPeyRr6Xiu4nHzJTImS1BTAnNuljUFoW4bGLQSpCykkMSCxY8Dp5QTtDHpmS5eYHvUJyFVGWgOUk65g5HMNGhVplU8JZRBbNXLMmbx2PSZSlJFdQbgHXmITysQk6seHyjidjADQ1gqfscLAXKLA1bT2Wi1xDgqrbXy+PuEy+0KpYQxQTLcSlFCSqWHJ3D1JNXvCOftFzS5gg7AUAVLXQcPmYkk4dCPCnzu/nHkI9uKwT/NjPjOQ5CZa5Se+SMwFBq3laIxgcOlClpAOUauSPWLCJmGnhAKEy0Bs472VK7skAKUhJSVTRq6i+kVieyVKyl0gkAszh6FtHGkcVPfw1yR2UbOVLj7M4kYgK1rwiwye06wEZxmUgvmCyjPak0ANMoAHNWpFZVswqSFyj/L8j8IGOAxCi2UjqWEdWRhP6kSV2qP0yS9wzGbQTmUaVJLCgDl2HACJsPg0T5eY0IoVD6YwDK2WEnfOY8LD9YsezJOHUEIWZjnPmy2lgB05EBJMwnW3xjybaWWuDxxVn0Pn1E6dgpLkrzAXZh6tHEhKA4Qwb6fnDHaWz1SchzApmJJSRmS4fKQpKgCKvcQkXhVB1IctcajpxEdQ2/UjnEk8TkGZYlTgpikGYlBKArKSKsTZwKh+NoDw+LBoaH2H5Q12ftibh37ohCiarCQVkU3cxfco7C8dTcseEkSjnEgvAbZxGEWErzJYAsaKANnB9xi/7M7QoxCQykhWoU+VXIqFUW53jynH4nvFleVKM1SEuz6mpLOatEeGxKpZzJLH6vFa7Rxujl8M9hfKp+Ho9vkYdKTmG8qwJqUhmZJNW83jJ09KA5NW0uWuyfvGKT2a7WuyFh2+78Un4RbJYlYgugk3JSuwJ4ajXdSQOMYl+lnU+UaVOohZ136GLnd4FAW+6pBKSS3+GQQ5JCgXAbizVmw+DCaqNSACzBSmc72Wgvp6mC0SwPDUs2Yt6BrDkI3biTqdf7RVaLBwlDflFN0WHUaRkYuclIdRAGpJbVqvGRyCKdNYDOoIc2fK56XU9LmIBiHJCEUBYlW6QWBBCWrQ0LGxHOJ5GzQCSaOQS+9UPVvCDU1Y9YLRlHhDnj/5H4QADL2epRBWc1PvUF3okeYq1CQXglMlCaAO2gAYeQoPOJC5uX5Cg846Cf7CAIJ61scrA6C/k+npC6bKUDlWFKzDQU81PumvRw4hwBpb6vEGMl0BzFIBqwc8q3EAK1SlOApXdj7oBOYt91yOtBwpHMyQwLJEskMFLIJzWAI19eETMpFAAgZqlZKiRqQAeYrSOZspSQssyXfMreYM+4A5ajx6BWUOSkhay5dSk0CgT4Um4p7oX43CrUauokEu4ypL2Y1b5RYRLQKuVq4v58WHnAGJlKUXG6Dw18z8B5xLXPDyRzgpLDEGHxRQpjRriGiVJWHELsfg2F94VgHCYwpPCNSq5T9zGv0zg+Oh6hakKcUPvHOCMTthWXUcohkTUzBziCfJaO5Uwm8yIq9TZUsRfAk2ntlbtrziHBYCbMmSTNCu6mKQMwLAhSsrA/ifS4hVtRSkTVCYHBLg8Ry5xyrba0/5iyykqAJJ3keE11EXY1KMf6eETRsc+bOQiZh5aQcyyV1ZKB4SKb6le4A9YgX+9Alk7wfIrh+U8RCvF7VKiTqokk8SS5oIk2fKmFYWo5QC9bnkBEmeMds8nDz6OVmbKOVQI9o8jEZM6ZYFuJoIsp2oh2yluo90QbaxISlJRVJPi5jQ8IeLp8EMbZN42rIow+zAKrOY8Bb5mLbtTs/MQkqlK72WhKc+WndEoC2WnQMaEX6xXZWISdfI/VYLn7fm0eeuicoGY+FmZrM1I8nCaacMfmTqUZZU+yKbMUUFBVTTkflyhd3y5dFDpz5pMRTdoOWTD3D5DKSJwDt4SH6HkY7clnCIpZrWWuBFO2lwiNEubMrYcVU9BrFllYLDpSZiQndDniPW0LTPCrenyjxbpPDZ7G7P0x/UabH2dOEsd0jNnJylakpKyKES0kgqa1HiCXtNQJC08RZik/Wkb2XtDu5shczMuXKWFBD23sxyg0FQDzaINsY+UouhBTUqKlKKlrJrVmSkcgPMxxFNS2tcev8AzPZ1VyW7zFqsSpKiFVBL9eYghG0AneSogixBII6ER3s0omlSFB6OPnyNYlPZ1JNFq6Uf1iRz8uzl2Qi8SymLMZtVSi5JUTqolRPrWDdjFSXVMoDYak8W0jteElylZUtma5qejmJ9nTJYmAzkladQCQ3MgMVAcHD8Y52txy/0R1ujYsJd+bA8fKQsukZVew9QPfAiZ5RuqFPqxizbZ22iYgS5clKUCxIAI/hSndQ7VfMTxhHlSSApmJH1yj2GXHLWD14h4c5RwFA1BjlSgLxPN2IsHcII50P6x3huz6yd9XkPnHrs+xH8yrvd/JxsjFHvRlD8eh90XKTiVIZSSQRqIXYHAIlCgETzVExBPxfUVp3rdmBedhbdTOl76glYOUg0Bo4Uk6PW+sNQgE389T5xTew8nemqJOVkgszGpLHl0i4y1AgJQAEigYUb8oj5/UQUbGon0mmnKdScuwZUmZmDrAoapfjTcU6TRw5qKVMZGTJ6A18hIGd93MbDM76M9qiMisThgQ997rb0tEgH9o5M0PlfeZ8ouxjl1qBYZARQmpBpQp9RfpegEi5gSHUQB9WjclYUApNQQCDxBqIEShCS7GYsa3Ls5vRN+WnKNTphcpKmo4QKFtXUaU4jj0gCebiUOBmqbNfm0ZPlFQAzlJcFw1WLtW0BL2lJkpcqTLe/eKAPWpc+6sJMZ24wCfHiUq5IBX7EhvUmALGVJFUhzqa3s7/KBlYcqUVWURXR/LU8zFVnfafgA+UTV9EN7SYDn/anhzaVN5eEfGALqUJTzbQ6a00ED4hRII+76/r8Yp6ftLwxr3U0H+U+x47lfaFhlKUCkhKnDkEEDKWJyvV2FDrSPQM8bhxnCSrePhvWjmnFgT5Qm2jgWL6mx/SGOB25g1gBM8FikhKydwgEbue1zX2CC8ZhkKSVBQUlRAoeNAHDuTEkJtMjnBNYKzhcSUnmIsOFxKZgY3hfiMAkpzIIID20ahFagjgYWy5xQekalNymsPsx9RpnB5j0Ndq7LSsZVhxp+h0MVeb2VD+NTcKe+LlgcemYMqrxvE4ZukW4z8mUvFHmDwUJeDRKJCAKUKrn1MPNnYjCJ7pYC+9SqUTfxiYkqeuXu8rsAHhRtbBrkrKhVBN7s+iuUL1YwcItOMZRxnHsWKZNeL6izbTweER3ycyu9SqYBfxiYQkABOUy8rHNmflCPDTk5si2KVUUDb6eAJcyZMIRKSVE0ASHi6dnfsyxEwheJIlJvluo9QLebRFK6FMcSln3J3VK18LHsVrF9nlisogp4EsR56wOns9MutQAHCvtj3DDdm8In92d9bPVRduLJIYRVe3fZWYiUZmHdSE1Uj7wHEcQIrV62qyWzoS0+qhHOV/k89lSEI8Abman1h/Nw2Gn0w5MuYEpARMNJxCQ6kqJaWsl90ljRiLRXJWLB8V+PzjU3EpGrxoyh+F4Io5TxJZCQrKaUP08DzdnKIzyw93Twb8PygKZi1KOVIfkIebHPdIPeKqbJFWjmU88I5nGVayu/QSLXNNMqn6GMRs5Zqs5Rwuf0i0S9oSyWUCOd/WFGMxP7xQUGr7NCOIhtbfiPIXTfCikSbMwilKTJkp3llgHAKjzUT8YzEyZkmYpCwUrQWIcFj1BaIKcjHC5gF4lSx6YPeH7m8XLVMOYeM3H4m4cDAyMWRRQqONDEmFxajMSEJcvb5xapuzUL8SAeo+MQuxZxE5nY68KSyv3KecWVFkhzyrDDZuxlrUCug4D4mLPh9mS0WSAOVInzAUSIjlJy7ZFLU/hWP7nKJAEYpWgjFc4iXNAjjOCttc2bbjES1E0FSY4zKUWT6/V4YYHAMa3irdqFHo09LofOQ72CnIgJNauWs/xixyVP1hFgJRPhoPxf7Rr1t1hzhktupqRcnTqdTy90Y05ZeTcisLCNow6JZBY8EgFRAf8KHYeVuUZBkmUAXuePy4CMiM6IpM9JKUpBUQGzM7DXeNjb2QJt3auFkJH7TNSli4GbeLV8Kax5j2h+1CaoGXhEdzLsFff6uPD5V5x5/icUtZKlqKibkkk+pgD1TbP2tpS6cLIfQLmU9Ep+JijbX7a47EF1zykaJRuAelfbFfSgk0iUYVWrCAIJ04qLqJJOpLn1MRwcnDJo5JgqVs9PL2n3wApTE4TD/CbNSQXURwYBvNhG1YdFQFqU1mBY9C0AV8pjBDWYlQNQW41LRH3nEeo+cALnifD46YjwrUAbhyx6iDJeHCyAEivl7omm9n5jsEqf1gBhs7ttMSAmaApINwGPMuLnmQYsWFxUjEh0KAX+GxPTQ9BHnE/CKRcWjmSsguCQeUdxscTmUEz0IqKFXtD/Ze1QrdXf3xRdmbczAIm14KuR8xDGY6WILg1BHCNWjUKawzI1OkcXuiW/G4MEOKiK/M7PySXyD2t6Wg7Yu233FnzhxOw48SbRcU2uGZri+4tr1GH2eYeTLTMKQM+bK7CjAFhwvFj2kJuZBTn7tlZxLbPmplNbpu4Fai8UvZ0/uiWsouevH2RYpW3SBcERk6uuXzHL1NzQ2Q+Uop9EmH2XMK1TEkyklRORbqrT97lBACyX3VZgKEAFxDHEY1MtLFWYs1Wr1akV3F9oyTlS6ibJTUn0jcvYk+bvT19yg/dB3y+hJomIVTjmXBZdqfEeWed7T2PLmqUtO6STUWNTcfGFw7OC6lkj+kR7Lg8HhZJlJly0qzqUjOWUQUpKmLinhNKRH2j7Ky8RLUEfulkFikAAnmI04fEIN7WuPUzJaHURWYz/L/Z42UBAZAAHLWLHgcYFypaZXchSBlmSJqUBM6pOdK1MSprjMCGDRWto4ebhphlTksQfI80mIVYlMak4QsisMhhurfrkcbfwsqXNAlGhSlRTmC+7UbyytNFNx5iAJeHTN3DdiQdR8xyhcvGPRIr7YZ7D2ZMKwtVG0+ccuajHbnJzYsZl9PoBzdkTklgMw4gj2vaJsL2dmL8ZYcB84uKMOI7KgLRG3krPU2fZAGzdkolCgAg1UwCOFr40geZiALRzlEPikTKU94hXPAgCfjecQykrmEM4Bsfq3viGy6Mey1Ro5TCpuLgjB4QzKn0+cEYHZIFVcL0bzeHGBlSirK7KcJDUDs4Yilas92jPt1bfCNinSRhz5msJswCD5GB1WzaJ08/xHl74NlyiKUPOwHX5CGOHwwG9c8eH8I098UpTbLijggw+GJu6R6E/wC0e3pBoSBQUHCJEpjmYQL/AN+Q4xwdG0xkC4mat0pCFV9P5jb+UecZHgPmIJJtBMuQAN70HxMSA6JF+GsOdl9nlLIznLy19dOlTAChCjZI8h9VgzDbImrUEtle2bV/jyi8bP2GgJAEvKcwc0IIa9fEnRod4PApQAAH8tOAOgHDSAKfhOxBoZiyeQpD7AdlpSG3XF6197tFiRJADliC1/dxeDZWHBDpIPSopAC7CbIlpDpZr2+mjnF4RFQEuojdIqK0FuBuLw7ShwQ3Xg3x8o6k4caMHLlqedLwAok7FcbyEaPTTWsSo7MS6DKCBRjwHGLGiUNPry4RrOSApKXFQ1Xp7BXj6wBWZvZWQN7IHP5bcg0ATuyoIeWogGo1Hzi6KkDMVORXQhiABfj0iFTMyR00F4A81x/Z9YopAWBw+nis7Q7OO5l0IuDHssySo9egaFG0tk5i5Z9CA39/OAPEVylIUxDEQ62Vjh4V+E/6TxHLiIf9odjklpgHJaQx8w9IqUuQUrKFCsexk4vKPGsrDHk5BSbg8xD/ALP7cy7i7RXNn49P+HNHRXOwzcbAPyES4nCqQa0jXovUlhmTqtLh7o9noM6SFDMmAJiYTbB24UHIu0WmZKCxmTFrOO+jNcc9cMn7HqQmct/EEprwzE29IsG0Nkd6VbwKV5XzOcrM4SxYggWIuSYpcrElC96hsFchZKuIqa6PD3AbfLUbmDGfrKpbt5q/Dr4bNnmhpi9jpSlHdJLibLKiCxZihSuDhCzW9I3KmdxRS0lIDAAEFRpvKJJqw0u5MJtodo1cW5CK9itpTJh3ac9Yr16ec+kXLdTXUvEyLtZlxU9YNhlpwOW4OhaK7/6XS/iURwp74scnDhNTc3jszBpG3UtsFH0Pnbb5OblFtZFeC2IhFgB9cYYpZNBHEydxMBTseBasdNkPikw5cziYGmYoC0LJ2MJuaez1gfvVKokZqO/3fMxFOxR7LFWmlN8IOnYqBiVKLAfIdYKweyVKYqdRfhYHhw61h/g9lpTdmFSDRgzkk6decUbdX5RNWnQxjzIS4DY5JdV3aoLfTQ+kYVMsGlQHYXIJZwOF/Qs8N8BhUqGZJCg5pcA6jkYLxGAlzPEh1AMakMDooi4rat4z5TbNGMUuhRgkFYUGQZedjxSGcEKSd4gsQ1f4WhrgcCEA0ZVy5BLsxYsMoLaVL1LweJTc6MdGHIafTxqcQlGY5ikMCwc1ItyqI4ydGxK0oAGo1B5iMwU+Wvwr3i9LWLHdPClLh6wGib3qRuomJqpC0KWgJUA2VRZ3JJTQv+WDZGFyh1E0zVVVTEuUv91PIVoHOkeAn702AfirQdefIeyJJcvV3PH5cBEQrQMlLfTBrRqYtvC4bzf64wARn4fXWMiGXOFjQ/OMgDybZvZ1CEfmY1civl7hDrC4VKWcOaV6WLW84kkIs79bkdeUM8PhHHLT64QBxLk6khrmvx4xNKWkLykKqQLUqd2moNa8jGxgVElKi6BUFgCDS2mU1dxrB+HwwSBlFK+T1L8uVBAAkrCZqqUVJrmSaVzFnaxBFCIPkSgBu9TU+ZrU+cdlLDNUNfkOFqxtdcpQpBd7VcAPuN7RzuIAkly3tQ/VomShr+v1aBMNh6hRJzFWYgHdezPqDSla0eCip7+0U9IAl3XCi5VxsA3PX3RhnkuAAK8NdYja7+vz+cSpl8awBFMVqroCXvwbWI56iMrZVJq5zcOHHrXpGl4QZlO6klKXDkkKSSyn0oeOkSy8IlLHmTS7qoS/lo0AC4VEzdJJYguC5NbOmyCOILNpBM2U4qwHL4n5RMHskMPjyGsaKRe8AKcZgQQQlPqL9ePWKD2r7PZE96iuSvRL1HRq+UeorVCvaWHCkkKAKVOKejwB4fivGRFn7Pnv5KkKqpDDqkihJ9R5CKtig00p4OPSkF7E2imTNJVmYp+6131BIoz6gx3XPbLJ5JZQdjpfdrykG9C3G3UQ32HtsyzlVaF+J29KUGyzDQB1KBJZ68ix04CFX7Yny05RpV6qK4k+DM1GicvFHs9Qmd3NTmBEAmQ1GilYLb6pdqjhBau1Z0SfWJlqqlxu4/Moy0V7edvPuiyLlpuY5VNAtSKwvtOT932wDiNtKVq0evWUrzPF8Pvfa/dfyWqdjki5hdiNs/hisTMQTdUcd9ziN66smj8Nmux3MxhVcxpBJsHhMJo1r5ke6GOD24ZYbKkniXiGetz0XK9BGPY2kbIKlBSlKozAGnnyh9s/ZiU7oGViGpQPw9tYq8vtYoU7uW383rQ35wTL7czB/lym4b9P9UU52uRdjWol4lYdKdUg6VAKmoGFq2BiRCkzZbpExCgwq4SFEkhSiKLS4Y3Z7Cseep7azfvBCt0prmcg3zEHeF6FxwaD0/aNOYDu5TAMHEwtRvx353iLJ3g9Hw+HAUVkkKXUkEh6AbqT4QyQH8VNIMlotRuDfXtjy9H2mTh/lyj5L/3Rh+0uaaGRJUmlCFsSC7ner0tHh6esplamvIfVYGxWEQpWYAhZ8RTQqSzZZmmVuIfhHmGE+0uZLBSmUhqZQVLOQAMycxN4KT9qhFsOgcWWqvVxWAPTFEAud5R9nQfRjTWUqracI84l/amB/wC3HXvC/wD2tFx2LttGLlJnSywLhQVoRdJ9nKogBlMmPSpGnJvrWI1AXJFRex6VubxxOmpQElW6FHKOZYmvKnycwCiauanKqWHS5StJISLBSTmBSX3ktW1QIAYYDGy1kJD5iHAU28AwLEEhxRxcUeMjnC4ZKBlF+JbMQ7sSBRIeg4NGQAi2eQXLMzVu9NDrDGUnKaUGo18uHSOJUq1W5/DlBclnYn5jl58IA7lp4MQeGo+cZOdFQAQGdzlo9urfCJSjLUeY49Pze+MM7MKU8q/oeV4AGlSSWKlKIKXKS6Td05g+6RSoI6RPLlJslKRUsAGDmhPWOm1HpqDEc/EJBKSQkgAl7B7EtX6uIAlUoCqtKPp+p98Dqx1AoJKkMXVQVBIKWUQxca3tGJxE0FYopqpVYO4ZBoHUQ5cPBEjD5XZwlSyqrEuovQfd+rQBMicGBrUAgNVjWo0jAk3JZPAc+fwEaQsBwn1PHmb+sdiU1TXpz5aiANJJqEBh015DWN5Re9/bG1KY9fq8ck6HXh7+UAYtdev16xo+oP15RpSsoJ0AJN3YD3wHOxrDNLynKnMpJuU8Um1P0gAuYSASAW4C59TeEW2Np92hamy5EqKgQ9Usx5oLs4sYMwiFhiFvLJJcjLul6FJFVOzKePP/ALTdtpyjDA5plO9VWgDZUgfdehIHKAKH32ZalnV/U1gRc/eeNvRohSWEAFDERnfwKFGMcwAScRGd/wAoFrGF48AX38Z38B1jbmPQF99GjOgVzGnMAFibGzOgIrMZ3kAG97Gu9gMzY0J0AG97Gd5AQnxn7RABomRmeAv2iM/aYANzxrOIDOJEZ+1QAaFCPSPsfnf8xL0BQtjxqk+4R5amaToYuv2d7ZRhlTVTHGdKQmhNiSaDrAHs8xaVApIB4pIHtB052iJIAACAG0CdH16/m5xVZfazN/hYefMPHKwPnp0js7Xxy/DhkSqvmmzPgIAs5mAByaC5Is9AzaknSMilTtpzwoGZtDDymcZZYKrkO4LAml9IyALLOC2DEc7u35QHJ0/SMlYcK3l+IkONKHdJdylTBNAYHwslKQkJzMCrKSa1oQ+g5H2QxkqBDW4hrjpAHfeua393MCJUyzdNeP5unA84GnYtKVJSXJqRQ+EdAcyuQ9kGSp6SkKB3SAQeWjQB3KIYEalub8DwiKdIRMNnIDEuQGOhY7w5R1+zKUc4BA1T+IWqdD/Y8snrZWRIG7qHZjoDajVF/SAO3Sm9TZ734AWHSOSXbNbhx5vcRGhgLl9STUM99NfOOFzSRoS/pzHz5QAT3xFH6cen6mIc7gguA/p9eyOTUFwX4WfnHSKqyqLkB2rY8eHvgDFzMrkmg1LU6X9I6krSQFpOYcvhzhZi8TMlKBKdwTEht3KpK1BKcg8QWkn2GJ5CVoUsrUkIK1FKUhyrMRUnjyHGAOsdhiVCZKIEylSSykPVKhqGrSrxqTLQjeSKgEO5yh2KghJJZyLDhGTZgBJWQEipDsE6uo/TRQu1PbsAKlYdiouDMFk6HJxf06wA27adqxhhllqzTyKa5AfvGjA8B6x5HPmFZKlEkkuSakk6mMmzSslSiSSXJNyeJjTwBGqJ9mJBUXAMDgvaLJsvZeVIJuan9IA0MJL1Qn0iNeFlv/hp9Pp4cytkE6UJ0MMcPsAkcuH1aAKerBpF0J61Ye2IJuCS7NlJsS7HpWPQldn0lJBoPa94jl9n0pDJBAB5k6DyB5QB5+dnHVLcQ/x+EcHZx4Uj0g7AFfcR9UgbF4KTLAWWKXZWVQ3aPUfeN6e+APP1bPIqx9sbTs5w4eLhiP2QKCkzkijqusqCg4AA1BFjaA1YzBoBCAtXIJIHmVEE+6AK0NnnR/rhxjk7PMPxtNK1BMuQ6iWDquegHxgkYKereJkS/wCYE/0hz7IAqa8ApnY+kcfsaq0oCx0brFoXgZILrxZJ17tFelSn3RE2ETaXNmV+8oJfyA+MAVj9k6RtGz1KLBJPlFmG0kj/AA8NKHMgrP8AqeOJu0p5pmyDgkBPugBNL7NziHKCBxNPe0djYAHjmIHm/wD2vBKySd5ZJ6k+6I1KSPr5wBCcDITqVdB8zGAoHhl+sdHEJ4RycYdA3kIA2Fr0SBBezsXNlKzDK/OsL1YhR1jgkmALdK2xiJgc4rKBQhIA9pMQT58g/wCLPWvkVKPsDRXJWFWqySYIGypuqW6loAc4bbOHlK/dy0qtVSAWrpmtGoXStnIBGeckVFE7xvyeMgD2OUrLU1/FanUmxYv08oIkKQtIUFuCfECK1Yh/JqRQ9m9ukqpPQ9i6KOQdUks1qPFm2FtPALKiZzZighE0sApKs2fe3QSWsdIAe7GwCjLKVApAmTMuhKMxIbkQbw/w8hCAKCgoeA5cIgk4hBqlaVPqCC/RokBJehF7/DlAHWKnsl68B5wjmbqswO6Tv8j+If8A69eMOlqBDGxv8usI8VLL7rkWZhXhf7tYAkJYlx+ovUvf5tGgMpDF39r6D64QNLmKDoNMpDnUoqxcdGfk+sD4rbEmTkM2YkFZIDqG7QmvB2vxIEAF4jGIyzci0GYgOQ4UUE2Kg/X0hJicYqYVqSiaVIHdzkS3Cpc1L5JiNFp9wIpCPafafCyFgSiJiDLUiaU0UQpROYEgAqeteMI0dte4/wCUllP7tKVGYc5WpJJ7wgHxlzVzAHpqApDrnZSSJag5G7NCSlYS/hDMX5qiu7Z7c4eSCEkTplQclUAcAvhazx5ttXbk/EF501SuTsB0SKCFuaAHe3+1GIxNJi2RohNBwc/iLamK+uY8amqYRAFQAUlUdCI0Qz2LKSVuUqWdEISpRPPdEAG7H2UQcyhX3frFlkICWdQAcB1UGY0Yc46wuzsS2Y4Yy08Z60SQ3Qkq9kT4XZsyaUycwUXNUEKQpwRurYumrWEAFiWpBDJzJLAhNVgkkZgLN+sEYFcrDg58Qmw3VqSAg6s5fyc+UVHtTsxchKFgzAgpysVqLEfd6VPpFXK4A9Sn9qsIlj3uY/kSVehZm5QtndupI/w5Mwl3clKR5MSwjz0zY5MyALhie3M4ncRLQGIYut31NnppaEWP2zNmgJWtwAwDAUuA9yBo5LQqK40VQBN3xjgzTxiIGMgCaTOZQLw2TPSalalDgVU9jQjiaRhFr8CCQLlqesANJmNljn5/KIFbSGiR6fOIv+FrHjUhHVQf0FY2jBy9ZhP8KSffAHCseoxArEKP184YjCy/uy5iuaiE+wRMkNZElPXeMAKEhRs59Ynl7Omn7h6mkNkSZhspbfkSE9NIJlbDmLulR/jWfVoAR/8AD28UxCf5gfdEicJK/Etf8CD7y0WKT2fIYlO4zlSE5gnrqReoBg+T2aSVJKVrUk1YhxMB/wCkzVBuTRvWAKmiUhP+ST/GoAeyJ5UtZ8KEAflQpXvi+yOysqWnMtKQBUJeg/iUfEfYPbBkrZonJZAKE1CnSz80nhyoav1A89lYSes5UlZ4gMgDqB/aDZfZlbsUpUs8cxbmrQCPQ8LgEgZZSQNDMIBdvw8T/pHO0GyMIEhkhgTVTOSeJOp5wBRMD2QLh7voAkeywjI9FlYcAslner/V4yAPn5SQY0CRYmOjaIzAEqMUsWU3SDZPaPFponETR/8AYr5wsjkwA6Ha3G//ACpv9RiKb2mxir4mb/Woe4wpMagAidj5qvFNWeqifeYGUo6kxkcwBkYDGo1AHcRLmgR3AM+8AbUoq6RYtg9kMViWUiXll/8AUmEIQPM1V/KDFh+zbCS1zt6WhTZWdILeHiIt/bLELQjcWpNvCSn3QAt2Z9nuCkgKxc5c4/hT+5R0zL3leQEM9oba2dLQJEtJlJen7KspUTwmTCN9+RpFEwu8sFVS9zX3xH2uSBiEgBgwtTWALQvGYMF04OWo/inzlzD/AEu0JNudo5gWBLKZaGG7KBlpBD1ADVYCvIQrCi0RzxQdYAF2li5i6rJPWFzw6xw3PIQlEAaeMeMMbgDUY0bESSxAEIjYEEpSMxp9NDeSgZbC3CAEaJBOhhxh9nlVAhZA6gCD8OkMmmo98WvZiRlNBce6AKxhuzsw2QkDjf0aO8PsZSykJUS70AHK1akapcGsWnCrP7aEuW3g2jZAWbrWHqfCpWoKwDqB3hoDwoIAq2C7MDKM6N7UFTgV5eVIZ4Ts+gNlSmt6B2+UOzRVNAG9kFYhIDMPxQAqw2yhTKG5m3QfKC5uxSw7shJq4KQoLozK1A6Q8QBA+LURImEFiAWPCsAJtn7KDgiWlC0gpUkHMhOa4UpgVsLIsOUHz0Ikh/Es0DkDMdE5juoHAUhsEgIYUZNGo1ITbJSDOUSHP70+YUhj7T6mAIzs/N+8nlk0ZHFyWBTWtqBzfyN/Z8w3hlR+HU/xtp+UefCJRWep/uy0tycl24PE8vxeXxgCOXJBDuAnhT2/KJFkAHNupa9vbpEeMDM1HNfSI7rkg2eYW0cWpy0gDJOHKi9UpPJlL/2D2nlrkMBG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76" name="AutoShape 8" descr="data:image/jpeg;base64,/9j/4AAQSkZJRgABAQAAAQABAAD/2wCEAAkGBxMTEhUTExMWFhUXFxcaFxgYGBgXHRgYGBcXGBoYFxgYHSggGBolHRUVITEhJSkrLi8uFx8zODMsNygtLisBCgoKDg0OGxAQGy0jICYtLS0tMy0tLS8zMC0tLS0vLSs1LS8tNS0vLy0tLS0tLTUuLi0tLS0tNS0tNy0tLS0tLf/AABEIAJoBSAMBIgACEQEDEQH/xAAcAAACAgMBAQAAAAAAAAAAAAAEBQMGAAECBwj/xABFEAABAgQDBQUFBQYEBQUAAAABAhEAAyExBBJBBSJRYXEGEzKBkaGxwdHwB0JSYuEUI3KCkvEzQ6LSFTRTsuIWRFSDwv/EABoBAQADAQEBAAAAAAAAAAAAAAADBAUCAQb/xAAvEQACAgEEAAQEBQUBAAAAAAAAAQIDEQQSITEiQVFxBRMyYVKBkaHRI7HB4fAV/9oADAMBAAIRAxEAPwD0ZagA5IAGpiD9qeiElVwfugEcSfhHKTLQXcrUaPVRNeVAHEYrEF2JCeQ3lebUEAbmS1EOteUahNP9Rr/aI0FCPAn+Ylh/UqOZtd6lLLLGj3qwB9zwJOnJchlTVcqgfzGg14VDUgCaZPJ1PRNB/UanyEQK3Uk5Qmj0cqpW/iV9CM7masEOEghty/PfNPj0Z4IMjKBmVyvU8io1MAIk4sqO6hqO6uNWoC6/In5YcGtb94XB0O6kWslNTUatDPE4hKaJTW1iTycX01aFWOXMcOQkEWIq4uEpHipHcWeMVYzD90vdLjQ/DrCLtFsUzf30lgtmWm2YfMRaDh8wqCDYFRYkXoNDb0helRQojy6xpVuN0NkjIvrlRP5lZQpGycUSwlBP5iwhxgexyaGcsrPAUHrf3Rck4cEZk24cI5yx3DSVR759yGzXXSXp7AuztlJSyZUtn0SKnqbxZcH2ZUQ8xQli5sT56CJOyOLSO8SaHMK+T+kH7Y2OueaTyJZYlBAIBH4SNCCQQpxyiHUamUJbIrBZ0ukhZFWTecg8vB4NwgDvCQSVBdgGck5gNRQPAs3AnDrRPlqzSjrqAoU6jnDFGEwshO8yjqVbxJ5ixawJqBSFG3+0YVLWhIo1tTwEQ1Tsk8PlPstW01RjlJJrlDybi5E6XlmgEH36EHQ84CVtXDyARLSHrXmWcvzYekUyXtQDdCx0eFu18SUiqqk25cYsx+HNywQf+jHHTyWXanagqLPeyRr6Xiu4nHzJTImS1BTAnNuljUFoW4bGLQSpCykkMSCxY8Dp5QTtDHpmS5eYHvUJyFVGWgOUk65g5HMNGhVplU8JZRBbNXLMmbx2PSZSlJFdQbgHXmITysQk6seHyjidjADQ1gqfscLAXKLA1bT2Wi1xDgqrbXy+PuEy+0KpYQxQTLcSlFCSqWHJ3D1JNXvCOftFzS5gg7AUAVLXQcPmYkk4dCPCnzu/nHkI9uKwT/NjPjOQ5CZa5Se+SMwFBq3laIxgcOlClpAOUauSPWLCJmGnhAKEy0Bs472VK7skAKUhJSVTRq6i+kVieyVKyl0gkAszh6FtHGkcVPfw1yR2UbOVLj7M4kYgK1rwiwye06wEZxmUgvmCyjPak0ANMoAHNWpFZVswqSFyj/L8j8IGOAxCi2UjqWEdWRhP6kSV2qP0yS9wzGbQTmUaVJLCgDl2HACJsPg0T5eY0IoVD6YwDK2WEnfOY8LD9YsezJOHUEIWZjnPmy2lgB05EBJMwnW3xjybaWWuDxxVn0Pn1E6dgpLkrzAXZh6tHEhKA4Qwb6fnDHaWz1SchzApmJJSRmS4fKQpKgCKvcQkXhVB1IctcajpxEdQ2/UjnEk8TkGZYlTgpikGYlBKArKSKsTZwKh+NoDw+LBoaH2H5Q12ftibh37ohCiarCQVkU3cxfco7C8dTcseEkSjnEgvAbZxGEWErzJYAsaKANnB9xi/7M7QoxCQykhWoU+VXIqFUW53jynH4nvFleVKM1SEuz6mpLOatEeGxKpZzJLH6vFa7Rxujl8M9hfKp+Ho9vkYdKTmG8qwJqUhmZJNW83jJ09KA5NW0uWuyfvGKT2a7WuyFh2+78Un4RbJYlYgugk3JSuwJ4ajXdSQOMYl+lnU+UaVOohZ136GLnd4FAW+6pBKSS3+GQQ5JCgXAbizVmw+DCaqNSACzBSmc72Wgvp6mC0SwPDUs2Yt6BrDkI3biTqdf7RVaLBwlDflFN0WHUaRkYuclIdRAGpJbVqvGRyCKdNYDOoIc2fK56XU9LmIBiHJCEUBYlW6QWBBCWrQ0LGxHOJ5GzQCSaOQS+9UPVvCDU1Y9YLRlHhDnj/5H4QADL2epRBWc1PvUF3okeYq1CQXglMlCaAO2gAYeQoPOJC5uX5Cg846Cf7CAIJ61scrA6C/k+npC6bKUDlWFKzDQU81PumvRw4hwBpb6vEGMl0BzFIBqwc8q3EAK1SlOApXdj7oBOYt91yOtBwpHMyQwLJEskMFLIJzWAI19eETMpFAAgZqlZKiRqQAeYrSOZspSQssyXfMreYM+4A5ajx6BWUOSkhay5dSk0CgT4Um4p7oX43CrUauokEu4ypL2Y1b5RYRLQKuVq4v58WHnAGJlKUXG6Dw18z8B5xLXPDyRzgpLDEGHxRQpjRriGiVJWHELsfg2F94VgHCYwpPCNSq5T9zGv0zg+Oh6hakKcUPvHOCMTthWXUcohkTUzBziCfJaO5Uwm8yIq9TZUsRfAk2ntlbtrziHBYCbMmSTNCu6mKQMwLAhSsrA/ifS4hVtRSkTVCYHBLg8Ry5xyrba0/5iyykqAJJ3keE11EXY1KMf6eETRsc+bOQiZh5aQcyyV1ZKB4SKb6le4A9YgX+9Alk7wfIrh+U8RCvF7VKiTqokk8SS5oIk2fKmFYWo5QC9bnkBEmeMds8nDz6OVmbKOVQI9o8jEZM6ZYFuJoIsp2oh2yluo90QbaxISlJRVJPi5jQ8IeLp8EMbZN42rIow+zAKrOY8Bb5mLbtTs/MQkqlK72WhKc+WndEoC2WnQMaEX6xXZWISdfI/VYLn7fm0eeuicoGY+FmZrM1I8nCaacMfmTqUZZU+yKbMUUFBVTTkflyhd3y5dFDpz5pMRTdoOWTD3D5DKSJwDt4SH6HkY7clnCIpZrWWuBFO2lwiNEubMrYcVU9BrFllYLDpSZiQndDniPW0LTPCrenyjxbpPDZ7G7P0x/UabH2dOEsd0jNnJylakpKyKES0kgqa1HiCXtNQJC08RZik/Wkb2XtDu5shczMuXKWFBD23sxyg0FQDzaINsY+UouhBTUqKlKKlrJrVmSkcgPMxxFNS2tcev8AzPZ1VyW7zFqsSpKiFVBL9eYghG0AneSogixBII6ER3s0omlSFB6OPnyNYlPZ1JNFq6Uf1iRz8uzl2Qi8SymLMZtVSi5JUTqolRPrWDdjFSXVMoDYak8W0jteElylZUtma5qejmJ9nTJYmAzkladQCQ3MgMVAcHD8Y52txy/0R1ujYsJd+bA8fKQsukZVew9QPfAiZ5RuqFPqxizbZ22iYgS5clKUCxIAI/hSndQ7VfMTxhHlSSApmJH1yj2GXHLWD14h4c5RwFA1BjlSgLxPN2IsHcII50P6x3huz6yd9XkPnHrs+xH8yrvd/JxsjFHvRlD8eh90XKTiVIZSSQRqIXYHAIlCgETzVExBPxfUVp3rdmBedhbdTOl76glYOUg0Bo4Uk6PW+sNQgE389T5xTew8nemqJOVkgszGpLHl0i4y1AgJQAEigYUb8oj5/UQUbGon0mmnKdScuwZUmZmDrAoapfjTcU6TRw5qKVMZGTJ6A18hIGd93MbDM76M9qiMisThgQ997rb0tEgH9o5M0PlfeZ8ouxjl1qBYZARQmpBpQp9RfpegEi5gSHUQB9WjclYUApNQQCDxBqIEShCS7GYsa3Ls5vRN+WnKNTphcpKmo4QKFtXUaU4jj0gCebiUOBmqbNfm0ZPlFQAzlJcFw1WLtW0BL2lJkpcqTLe/eKAPWpc+6sJMZ24wCfHiUq5IBX7EhvUmALGVJFUhzqa3s7/KBlYcqUVWURXR/LU8zFVnfafgA+UTV9EN7SYDn/anhzaVN5eEfGALqUJTzbQ6a00ED4hRII+76/r8Yp6ftLwxr3U0H+U+x47lfaFhlKUCkhKnDkEEDKWJyvV2FDrSPQM8bhxnCSrePhvWjmnFgT5Qm2jgWL6mx/SGOB25g1gBM8FikhKydwgEbue1zX2CC8ZhkKSVBQUlRAoeNAHDuTEkJtMjnBNYKzhcSUnmIsOFxKZgY3hfiMAkpzIIID20ahFagjgYWy5xQekalNymsPsx9RpnB5j0Ndq7LSsZVhxp+h0MVeb2VD+NTcKe+LlgcemYMqrxvE4ZukW4z8mUvFHmDwUJeDRKJCAKUKrn1MPNnYjCJ7pYC+9SqUTfxiYkqeuXu8rsAHhRtbBrkrKhVBN7s+iuUL1YwcItOMZRxnHsWKZNeL6izbTweER3ycyu9SqYBfxiYQkABOUy8rHNmflCPDTk5si2KVUUDb6eAJcyZMIRKSVE0ASHi6dnfsyxEwheJIlJvluo9QLebRFK6FMcSln3J3VK18LHsVrF9nlisogp4EsR56wOns9MutQAHCvtj3DDdm8In92d9bPVRduLJIYRVe3fZWYiUZmHdSE1Uj7wHEcQIrV62qyWzoS0+qhHOV/k89lSEI8Abman1h/Nw2Gn0w5MuYEpARMNJxCQ6kqJaWsl90ljRiLRXJWLB8V+PzjU3EpGrxoyh+F4Io5TxJZCQrKaUP08DzdnKIzyw93Twb8PygKZi1KOVIfkIebHPdIPeKqbJFWjmU88I5nGVayu/QSLXNNMqn6GMRs5Zqs5Rwuf0i0S9oSyWUCOd/WFGMxP7xQUGr7NCOIhtbfiPIXTfCikSbMwilKTJkp3llgHAKjzUT8YzEyZkmYpCwUrQWIcFj1BaIKcjHC5gF4lSx6YPeH7m8XLVMOYeM3H4m4cDAyMWRRQqONDEmFxajMSEJcvb5xapuzUL8SAeo+MQuxZxE5nY68KSyv3KecWVFkhzyrDDZuxlrUCug4D4mLPh9mS0WSAOVInzAUSIjlJy7ZFLU/hWP7nKJAEYpWgjFc4iXNAjjOCttc2bbjES1E0FSY4zKUWT6/V4YYHAMa3irdqFHo09LofOQ72CnIgJNauWs/xixyVP1hFgJRPhoPxf7Rr1t1hzhktupqRcnTqdTy90Y05ZeTcisLCNow6JZBY8EgFRAf8KHYeVuUZBkmUAXuePy4CMiM6IpM9JKUpBUQGzM7DXeNjb2QJt3auFkJH7TNSli4GbeLV8Kax5j2h+1CaoGXhEdzLsFff6uPD5V5x5/icUtZKlqKibkkk+pgD1TbP2tpS6cLIfQLmU9Ep+JijbX7a47EF1zykaJRuAelfbFfSgk0iUYVWrCAIJ04qLqJJOpLn1MRwcnDJo5JgqVs9PL2n3wApTE4TD/CbNSQXURwYBvNhG1YdFQFqU1mBY9C0AV8pjBDWYlQNQW41LRH3nEeo+cALnifD46YjwrUAbhyx6iDJeHCyAEivl7omm9n5jsEqf1gBhs7ttMSAmaApINwGPMuLnmQYsWFxUjEh0KAX+GxPTQ9BHnE/CKRcWjmSsguCQeUdxscTmUEz0IqKFXtD/Ze1QrdXf3xRdmbczAIm14KuR8xDGY6WILg1BHCNWjUKawzI1OkcXuiW/G4MEOKiK/M7PySXyD2t6Wg7Yu233FnzhxOw48SbRcU2uGZri+4tr1GH2eYeTLTMKQM+bK7CjAFhwvFj2kJuZBTn7tlZxLbPmplNbpu4Fai8UvZ0/uiWsouevH2RYpW3SBcERk6uuXzHL1NzQ2Q+Uop9EmH2XMK1TEkyklRORbqrT97lBACyX3VZgKEAFxDHEY1MtLFWYs1Wr1akV3F9oyTlS6ibJTUn0jcvYk+bvT19yg/dB3y+hJomIVTjmXBZdqfEeWed7T2PLmqUtO6STUWNTcfGFw7OC6lkj+kR7Lg8HhZJlJly0qzqUjOWUQUpKmLinhNKRH2j7Ky8RLUEfulkFikAAnmI04fEIN7WuPUzJaHURWYz/L/Z42UBAZAAHLWLHgcYFypaZXchSBlmSJqUBM6pOdK1MSprjMCGDRWto4ebhphlTksQfI80mIVYlMak4QsisMhhurfrkcbfwsqXNAlGhSlRTmC+7UbyytNFNx5iAJeHTN3DdiQdR8xyhcvGPRIr7YZ7D2ZMKwtVG0+ccuajHbnJzYsZl9PoBzdkTklgMw4gj2vaJsL2dmL8ZYcB84uKMOI7KgLRG3krPU2fZAGzdkolCgAg1UwCOFr40geZiALRzlEPikTKU94hXPAgCfjecQykrmEM4Bsfq3viGy6Mey1Ro5TCpuLgjB4QzKn0+cEYHZIFVcL0bzeHGBlSirK7KcJDUDs4Yilas92jPt1bfCNinSRhz5msJswCD5GB1WzaJ08/xHl74NlyiKUPOwHX5CGOHwwG9c8eH8I098UpTbLijggw+GJu6R6E/wC0e3pBoSBQUHCJEpjmYQL/AN+Q4xwdG0xkC4mat0pCFV9P5jb+UecZHgPmIJJtBMuQAN70HxMSA6JF+GsOdl9nlLIznLy19dOlTAChCjZI8h9VgzDbImrUEtle2bV/jyi8bP2GgJAEvKcwc0IIa9fEnRod4PApQAAH8tOAOgHDSAKfhOxBoZiyeQpD7AdlpSG3XF6197tFiRJADliC1/dxeDZWHBDpIPSopAC7CbIlpDpZr2+mjnF4RFQEuojdIqK0FuBuLw7ShwQ3Xg3x8o6k4caMHLlqedLwAok7FcbyEaPTTWsSo7MS6DKCBRjwHGLGiUNPry4RrOSApKXFQ1Xp7BXj6wBWZvZWQN7IHP5bcg0ATuyoIeWogGo1Hzi6KkDMVORXQhiABfj0iFTMyR00F4A81x/Z9YopAWBw+nis7Q7OO5l0IuDHssySo9egaFG0tk5i5Z9CA39/OAPEVylIUxDEQ62Vjh4V+E/6TxHLiIf9odjklpgHJaQx8w9IqUuQUrKFCsexk4vKPGsrDHk5BSbg8xD/ALP7cy7i7RXNn49P+HNHRXOwzcbAPyES4nCqQa0jXovUlhmTqtLh7o9noM6SFDMmAJiYTbB24UHIu0WmZKCxmTFrOO+jNcc9cMn7HqQmct/EEprwzE29IsG0Nkd6VbwKV5XzOcrM4SxYggWIuSYpcrElC96hsFchZKuIqa6PD3AbfLUbmDGfrKpbt5q/Dr4bNnmhpi9jpSlHdJLibLKiCxZihSuDhCzW9I3KmdxRS0lIDAAEFRpvKJJqw0u5MJtodo1cW5CK9itpTJh3ac9Yr16ec+kXLdTXUvEyLtZlxU9YNhlpwOW4OhaK7/6XS/iURwp74scnDhNTc3jszBpG3UtsFH0Pnbb5OblFtZFeC2IhFgB9cYYpZNBHEydxMBTseBasdNkPikw5cziYGmYoC0LJ2MJuaez1gfvVKokZqO/3fMxFOxR7LFWmlN8IOnYqBiVKLAfIdYKweyVKYqdRfhYHhw61h/g9lpTdmFSDRgzkk6decUbdX5RNWnQxjzIS4DY5JdV3aoLfTQ+kYVMsGlQHYXIJZwOF/Qs8N8BhUqGZJCg5pcA6jkYLxGAlzPEh1AMakMDooi4rat4z5TbNGMUuhRgkFYUGQZedjxSGcEKSd4gsQ1f4WhrgcCEA0ZVy5BLsxYsMoLaVL1LweJTc6MdGHIafTxqcQlGY5ikMCwc1ItyqI4ydGxK0oAGo1B5iMwU+Wvwr3i9LWLHdPClLh6wGib3qRuomJqpC0KWgJUA2VRZ3JJTQv+WDZGFyh1E0zVVVTEuUv91PIVoHOkeAn702AfirQdefIeyJJcvV3PH5cBEQrQMlLfTBrRqYtvC4bzf64wARn4fXWMiGXOFjQ/OMgDybZvZ1CEfmY1civl7hDrC4VKWcOaV6WLW84kkIs79bkdeUM8PhHHLT64QBxLk6khrmvx4xNKWkLykKqQLUqd2moNa8jGxgVElKi6BUFgCDS2mU1dxrB+HwwSBlFK+T1L8uVBAAkrCZqqUVJrmSaVzFnaxBFCIPkSgBu9TU+ZrU+cdlLDNUNfkOFqxtdcpQpBd7VcAPuN7RzuIAkly3tQ/VomShr+v1aBMNh6hRJzFWYgHdezPqDSla0eCip7+0U9IAl3XCi5VxsA3PX3RhnkuAAK8NdYja7+vz+cSpl8awBFMVqroCXvwbWI56iMrZVJq5zcOHHrXpGl4QZlO6klKXDkkKSSyn0oeOkSy8IlLHmTS7qoS/lo0AC4VEzdJJYguC5NbOmyCOILNpBM2U4qwHL4n5RMHskMPjyGsaKRe8AKcZgQQQlPqL9ePWKD2r7PZE96iuSvRL1HRq+UeorVCvaWHCkkKAKVOKejwB4fivGRFn7Pnv5KkKqpDDqkihJ9R5CKtig00p4OPSkF7E2imTNJVmYp+6131BIoz6gx3XPbLJ5JZQdjpfdrykG9C3G3UQ32HtsyzlVaF+J29KUGyzDQB1KBJZ68ix04CFX7Yny05RpV6qK4k+DM1GicvFHs9Qmd3NTmBEAmQ1GilYLb6pdqjhBau1Z0SfWJlqqlxu4/Moy0V7edvPuiyLlpuY5VNAtSKwvtOT932wDiNtKVq0evWUrzPF8Pvfa/dfyWqdjki5hdiNs/hisTMQTdUcd9ziN66smj8Nmux3MxhVcxpBJsHhMJo1r5ke6GOD24ZYbKkniXiGetz0XK9BGPY2kbIKlBSlKozAGnnyh9s/ZiU7oGViGpQPw9tYq8vtYoU7uW383rQ35wTL7czB/lym4b9P9UU52uRdjWol4lYdKdUg6VAKmoGFq2BiRCkzZbpExCgwq4SFEkhSiKLS4Y3Z7Cseep7azfvBCt0prmcg3zEHeF6FxwaD0/aNOYDu5TAMHEwtRvx353iLJ3g9Hw+HAUVkkKXUkEh6AbqT4QyQH8VNIMlotRuDfXtjy9H2mTh/lyj5L/3Rh+0uaaGRJUmlCFsSC7ner0tHh6esplamvIfVYGxWEQpWYAhZ8RTQqSzZZmmVuIfhHmGE+0uZLBSmUhqZQVLOQAMycxN4KT9qhFsOgcWWqvVxWAPTFEAud5R9nQfRjTWUqracI84l/amB/wC3HXvC/wD2tFx2LttGLlJnSywLhQVoRdJ9nKogBlMmPSpGnJvrWI1AXJFRex6VubxxOmpQElW6FHKOZYmvKnycwCiauanKqWHS5StJISLBSTmBSX3ktW1QIAYYDGy1kJD5iHAU28AwLEEhxRxcUeMjnC4ZKBlF+JbMQ7sSBRIeg4NGQAi2eQXLMzVu9NDrDGUnKaUGo18uHSOJUq1W5/DlBclnYn5jl58IA7lp4MQeGo+cZOdFQAQGdzlo9urfCJSjLUeY49Pze+MM7MKU8q/oeV4AGlSSWKlKIKXKS6Td05g+6RSoI6RPLlJslKRUsAGDmhPWOm1HpqDEc/EJBKSQkgAl7B7EtX6uIAlUoCqtKPp+p98Dqx1AoJKkMXVQVBIKWUQxca3tGJxE0FYopqpVYO4ZBoHUQ5cPBEjD5XZwlSyqrEuovQfd+rQBMicGBrUAgNVjWo0jAk3JZPAc+fwEaQsBwn1PHmb+sdiU1TXpz5aiANJJqEBh015DWN5Re9/bG1KY9fq8ck6HXh7+UAYtdev16xo+oP15RpSsoJ0AJN3YD3wHOxrDNLynKnMpJuU8Um1P0gAuYSASAW4C59TeEW2Np92hamy5EqKgQ9Usx5oLs4sYMwiFhiFvLJJcjLul6FJFVOzKePP/ALTdtpyjDA5plO9VWgDZUgfdehIHKAKH32ZalnV/U1gRc/eeNvRohSWEAFDERnfwKFGMcwAScRGd/wAoFrGF48AX38Z38B1jbmPQF99GjOgVzGnMAFibGzOgIrMZ3kAG97Gu9gMzY0J0AG97Gd5AQnxn7RABomRmeAv2iM/aYANzxrOIDOJEZ+1QAaFCPSPsfnf8xL0BQtjxqk+4R5amaToYuv2d7ZRhlTVTHGdKQmhNiSaDrAHs8xaVApIB4pIHtB052iJIAACAG0CdH16/m5xVZfazN/hYefMPHKwPnp0js7Xxy/DhkSqvmmzPgIAs5mAByaC5Is9AzaknSMilTtpzwoGZtDDymcZZYKrkO4LAml9IyALLOC2DEc7u35QHJ0/SMlYcK3l+IkONKHdJdylTBNAYHwslKQkJzMCrKSa1oQ+g5H2QxkqBDW4hrjpAHfeua393MCJUyzdNeP5unA84GnYtKVJSXJqRQ+EdAcyuQ9kGSp6SkKB3SAQeWjQB3KIYEalub8DwiKdIRMNnIDEuQGOhY7w5R1+zKUc4BA1T+IWqdD/Y8snrZWRIG7qHZjoDajVF/SAO3Sm9TZ734AWHSOSXbNbhx5vcRGhgLl9STUM99NfOOFzSRoS/pzHz5QAT3xFH6cen6mIc7gguA/p9eyOTUFwX4WfnHSKqyqLkB2rY8eHvgDFzMrkmg1LU6X9I6krSQFpOYcvhzhZi8TMlKBKdwTEht3KpK1BKcg8QWkn2GJ5CVoUsrUkIK1FKUhyrMRUnjyHGAOsdhiVCZKIEylSSykPVKhqGrSrxqTLQjeSKgEO5yh2KghJJZyLDhGTZgBJWQEipDsE6uo/TRQu1PbsAKlYdiouDMFk6HJxf06wA27adqxhhllqzTyKa5AfvGjA8B6x5HPmFZKlEkkuSakk6mMmzSslSiSSXJNyeJjTwBGqJ9mJBUXAMDgvaLJsvZeVIJuan9IA0MJL1Qn0iNeFlv/hp9Pp4cytkE6UJ0MMcPsAkcuH1aAKerBpF0J61Ye2IJuCS7NlJsS7HpWPQldn0lJBoPa94jl9n0pDJBAB5k6DyB5QB5+dnHVLcQ/x+EcHZx4Uj0g7AFfcR9UgbF4KTLAWWKXZWVQ3aPUfeN6e+APP1bPIqx9sbTs5w4eLhiP2QKCkzkijqusqCg4AA1BFjaA1YzBoBCAtXIJIHmVEE+6AK0NnnR/rhxjk7PMPxtNK1BMuQ6iWDquegHxgkYKereJkS/wCYE/0hz7IAqa8ApnY+kcfsaq0oCx0brFoXgZILrxZJ17tFelSn3RE2ETaXNmV+8oJfyA+MAVj9k6RtGz1KLBJPlFmG0kj/AA8NKHMgrP8AqeOJu0p5pmyDgkBPugBNL7NziHKCBxNPe0djYAHjmIHm/wD2vBKySd5ZJ6k+6I1KSPr5wBCcDITqVdB8zGAoHhl+sdHEJ4RycYdA3kIA2Fr0SBBezsXNlKzDK/OsL1YhR1jgkmALdK2xiJgc4rKBQhIA9pMQT58g/wCLPWvkVKPsDRXJWFWqySYIGypuqW6loAc4bbOHlK/dy0qtVSAWrpmtGoXStnIBGeckVFE7xvyeMgD2OUrLU1/FanUmxYv08oIkKQtIUFuCfECK1Yh/JqRQ9m9ukqpPQ9i6KOQdUks1qPFm2FtPALKiZzZighE0sApKs2fe3QSWsdIAe7GwCjLKVApAmTMuhKMxIbkQbw/w8hCAKCgoeA5cIgk4hBqlaVPqCC/RokBJehF7/DlAHWKnsl68B5wjmbqswO6Tv8j+If8A69eMOlqBDGxv8usI8VLL7rkWZhXhf7tYAkJYlx+ovUvf5tGgMpDF39r6D64QNLmKDoNMpDnUoqxcdGfk+sD4rbEmTkM2YkFZIDqG7QmvB2vxIEAF4jGIyzci0GYgOQ4UUE2Kg/X0hJicYqYVqSiaVIHdzkS3Cpc1L5JiNFp9wIpCPafafCyFgSiJiDLUiaU0UQpROYEgAqeteMI0dte4/wCUllP7tKVGYc5WpJJ7wgHxlzVzAHpqApDrnZSSJag5G7NCSlYS/hDMX5qiu7Z7c4eSCEkTplQclUAcAvhazx5ttXbk/EF501SuTsB0SKCFuaAHe3+1GIxNJi2RohNBwc/iLamK+uY8amqYRAFQAUlUdCI0Qz2LKSVuUqWdEISpRPPdEAG7H2UQcyhX3frFlkICWdQAcB1UGY0Yc46wuzsS2Y4Yy08Z60SQ3Qkq9kT4XZsyaUycwUXNUEKQpwRurYumrWEAFiWpBDJzJLAhNVgkkZgLN+sEYFcrDg58Qmw3VqSAg6s5fyc+UVHtTsxchKFgzAgpysVqLEfd6VPpFXK4A9Sn9qsIlj3uY/kSVehZm5QtndupI/w5Mwl3clKR5MSwjz0zY5MyALhie3M4ncRLQGIYut31NnppaEWP2zNmgJWtwAwDAUuA9yBo5LQqK40VQBN3xjgzTxiIGMgCaTOZQLw2TPSalalDgVU9jQjiaRhFr8CCQLlqesANJmNljn5/KIFbSGiR6fOIv+FrHjUhHVQf0FY2jBy9ZhP8KSffAHCseoxArEKP184YjCy/uy5iuaiE+wRMkNZElPXeMAKEhRs59Ynl7Omn7h6mkNkSZhspbfkSE9NIJlbDmLulR/jWfVoAR/8AD28UxCf5gfdEicJK/Etf8CD7y0WKT2fIYlO4zlSE5gnrqReoBg+T2aSVJKVrUk1YhxMB/wCkzVBuTRvWAKmiUhP+ST/GoAeyJ5UtZ8KEAflQpXvi+yOysqWnMtKQBUJeg/iUfEfYPbBkrZonJZAKE1CnSz80nhyoav1A89lYSes5UlZ4gMgDqB/aDZfZlbsUpUs8cxbmrQCPQ8LgEgZZSQNDMIBdvw8T/pHO0GyMIEhkhgTVTOSeJOp5wBRMD2QLh7voAkeywjI9FlYcAslner/V4yAPn5SQY0CRYmOjaIzAEqMUsWU3SDZPaPFponETR/8AYr5wsjkwA6Ha3G//ACpv9RiKb2mxir4mb/Woe4wpMagAidj5qvFNWeqifeYGUo6kxkcwBkYDGo1AHcRLmgR3AM+8AbUoq6RYtg9kMViWUiXll/8AUmEIQPM1V/KDFh+zbCS1zt6WhTZWdILeHiIt/bLELQjcWpNvCSn3QAt2Z9nuCkgKxc5c4/hT+5R0zL3leQEM9oba2dLQJEtJlJen7KspUTwmTCN9+RpFEwu8sFVS9zX3xH2uSBiEgBgwtTWALQvGYMF04OWo/inzlzD/AEu0JNudo5gWBLKZaGG7KBlpBD1ADVYCvIQrCi0RzxQdYAF2li5i6rJPWFzw6xw3PIQlEAaeMeMMbgDUY0bESSxAEIjYEEpSMxp9NDeSgZbC3CAEaJBOhhxh9nlVAhZA6gCD8OkMmmo98WvZiRlNBce6AKxhuzsw2QkDjf0aO8PsZSykJUS70AHK1akapcGsWnCrP7aEuW3g2jZAWbrWHqfCpWoKwDqB3hoDwoIAq2C7MDKM6N7UFTgV5eVIZ4Ts+gNlSmt6B2+UOzRVNAG9kFYhIDMPxQAqw2yhTKG5m3QfKC5uxSw7shJq4KQoLozK1A6Q8QBA+LURImEFiAWPCsAJtn7KDgiWlC0gpUkHMhOa4UpgVsLIsOUHz0Ikh/Es0DkDMdE5juoHAUhsEgIYUZNGo1ITbJSDOUSHP70+YUhj7T6mAIzs/N+8nlk0ZHFyWBTWtqBzfyN/Z8w3hlR+HU/xtp+UefCJRWep/uy0tycl24PE8vxeXxgCOXJBDuAnhT2/KJFkAHNupa9vbpEeMDM1HNfSI7rkg2eYW0cWpy0gDJOHKi9UpPJlL/2D2nlrkMBG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8" name="Imagem 17"/>
          <p:cNvPicPr>
            <a:picLocks noChangeAspect="1"/>
          </p:cNvPicPr>
          <p:nvPr/>
        </p:nvPicPr>
        <p:blipFill>
          <a:blip r:embed="rId3" cstate="print"/>
          <a:stretch>
            <a:fillRect/>
          </a:stretch>
        </p:blipFill>
        <p:spPr>
          <a:xfrm>
            <a:off x="-1670227" y="538531"/>
            <a:ext cx="10162616" cy="978750"/>
          </a:xfrm>
          <a:prstGeom prst="rect">
            <a:avLst/>
          </a:prstGeom>
        </p:spPr>
      </p:pic>
      <p:sp>
        <p:nvSpPr>
          <p:cNvPr id="15" name="CaixaDeTexto 14"/>
          <p:cNvSpPr txBox="1"/>
          <p:nvPr/>
        </p:nvSpPr>
        <p:spPr>
          <a:xfrm>
            <a:off x="421706" y="712435"/>
            <a:ext cx="7711277" cy="630942"/>
          </a:xfrm>
          <a:prstGeom prst="rect">
            <a:avLst/>
          </a:prstGeom>
          <a:noFill/>
        </p:spPr>
        <p:txBody>
          <a:bodyPr wrap="square" rtlCol="0">
            <a:spAutoFit/>
          </a:bodyPr>
          <a:lstStyle/>
          <a:p>
            <a:pPr algn="ctr"/>
            <a:r>
              <a:rPr lang="pt-BR" sz="3500" b="1" dirty="0" smtClean="0">
                <a:solidFill>
                  <a:schemeClr val="bg1"/>
                </a:solidFill>
              </a:rPr>
              <a:t>  Controle na Administração Pública</a:t>
            </a:r>
            <a:endParaRPr lang="pt-BR" sz="3500" b="1" dirty="0">
              <a:solidFill>
                <a:schemeClr val="bg1"/>
              </a:solidFill>
            </a:endParaRPr>
          </a:p>
        </p:txBody>
      </p:sp>
      <p:pic>
        <p:nvPicPr>
          <p:cNvPr id="19" name="Imagem 18"/>
          <p:cNvPicPr>
            <a:picLocks noChangeAspect="1"/>
          </p:cNvPicPr>
          <p:nvPr/>
        </p:nvPicPr>
        <p:blipFill>
          <a:blip r:embed="rId3" cstate="print"/>
          <a:stretch>
            <a:fillRect/>
          </a:stretch>
        </p:blipFill>
        <p:spPr>
          <a:xfrm rot="10800000">
            <a:off x="7687177" y="1895474"/>
            <a:ext cx="10162616" cy="978750"/>
          </a:xfrm>
          <a:prstGeom prst="rect">
            <a:avLst/>
          </a:prstGeom>
        </p:spPr>
      </p:pic>
      <p:sp>
        <p:nvSpPr>
          <p:cNvPr id="11" name="CaixaDeTexto 10"/>
          <p:cNvSpPr txBox="1"/>
          <p:nvPr/>
        </p:nvSpPr>
        <p:spPr>
          <a:xfrm>
            <a:off x="7798527" y="1927828"/>
            <a:ext cx="3017520" cy="861774"/>
          </a:xfrm>
          <a:prstGeom prst="rect">
            <a:avLst/>
          </a:prstGeom>
          <a:noFill/>
        </p:spPr>
        <p:txBody>
          <a:bodyPr wrap="square" rtlCol="0">
            <a:spAutoFit/>
          </a:bodyPr>
          <a:lstStyle/>
          <a:p>
            <a:pPr algn="ctr"/>
            <a:r>
              <a:rPr lang="pt-BR" sz="2500" b="1" dirty="0" smtClean="0">
                <a:solidFill>
                  <a:schemeClr val="bg1"/>
                </a:solidFill>
              </a:rPr>
              <a:t>ESCASSEZ DO RECURSO PÚBLICO</a:t>
            </a:r>
            <a:endParaRPr lang="pt-BR" sz="2500" b="1" dirty="0">
              <a:solidFill>
                <a:schemeClr val="bg1"/>
              </a:solidFill>
            </a:endParaRPr>
          </a:p>
        </p:txBody>
      </p:sp>
      <p:pic>
        <p:nvPicPr>
          <p:cNvPr id="20" name="Imagem 19"/>
          <p:cNvPicPr>
            <a:picLocks noChangeAspect="1"/>
          </p:cNvPicPr>
          <p:nvPr/>
        </p:nvPicPr>
        <p:blipFill>
          <a:blip r:embed="rId3" cstate="print"/>
          <a:stretch>
            <a:fillRect/>
          </a:stretch>
        </p:blipFill>
        <p:spPr>
          <a:xfrm rot="10800000">
            <a:off x="7687177" y="3697368"/>
            <a:ext cx="10162616" cy="978750"/>
          </a:xfrm>
          <a:prstGeom prst="rect">
            <a:avLst/>
          </a:prstGeom>
        </p:spPr>
      </p:pic>
      <p:sp>
        <p:nvSpPr>
          <p:cNvPr id="21" name="CaixaDeTexto 20"/>
          <p:cNvSpPr txBox="1"/>
          <p:nvPr/>
        </p:nvSpPr>
        <p:spPr>
          <a:xfrm>
            <a:off x="7807232" y="3948216"/>
            <a:ext cx="3017520" cy="477054"/>
          </a:xfrm>
          <a:prstGeom prst="rect">
            <a:avLst/>
          </a:prstGeom>
          <a:noFill/>
        </p:spPr>
        <p:txBody>
          <a:bodyPr wrap="square" rtlCol="0">
            <a:spAutoFit/>
          </a:bodyPr>
          <a:lstStyle/>
          <a:p>
            <a:pPr algn="ctr"/>
            <a:r>
              <a:rPr lang="pt-BR" sz="2500" b="1" dirty="0" smtClean="0">
                <a:solidFill>
                  <a:schemeClr val="bg1"/>
                </a:solidFill>
              </a:rPr>
              <a:t>GERENCIAMENTO</a:t>
            </a:r>
            <a:endParaRPr lang="pt-BR" sz="2500" b="1" dirty="0">
              <a:solidFill>
                <a:schemeClr val="bg1"/>
              </a:solidFill>
            </a:endParaRPr>
          </a:p>
        </p:txBody>
      </p:sp>
      <p:pic>
        <p:nvPicPr>
          <p:cNvPr id="22" name="Imagem 21"/>
          <p:cNvPicPr>
            <a:picLocks noChangeAspect="1"/>
          </p:cNvPicPr>
          <p:nvPr/>
        </p:nvPicPr>
        <p:blipFill>
          <a:blip r:embed="rId3" cstate="print"/>
          <a:stretch>
            <a:fillRect/>
          </a:stretch>
        </p:blipFill>
        <p:spPr>
          <a:xfrm rot="10800000">
            <a:off x="7687177" y="5332122"/>
            <a:ext cx="10162616" cy="978750"/>
          </a:xfrm>
          <a:prstGeom prst="rect">
            <a:avLst/>
          </a:prstGeom>
        </p:spPr>
      </p:pic>
      <p:sp>
        <p:nvSpPr>
          <p:cNvPr id="37" name="CaixaDeTexto 36"/>
          <p:cNvSpPr txBox="1"/>
          <p:nvPr/>
        </p:nvSpPr>
        <p:spPr>
          <a:xfrm>
            <a:off x="7829004" y="5582970"/>
            <a:ext cx="3017520" cy="477054"/>
          </a:xfrm>
          <a:prstGeom prst="rect">
            <a:avLst/>
          </a:prstGeom>
          <a:noFill/>
        </p:spPr>
        <p:txBody>
          <a:bodyPr wrap="square" rtlCol="0">
            <a:spAutoFit/>
          </a:bodyPr>
          <a:lstStyle/>
          <a:p>
            <a:pPr algn="ctr"/>
            <a:r>
              <a:rPr lang="pt-BR" sz="2500" b="1" dirty="0" smtClean="0">
                <a:solidFill>
                  <a:schemeClr val="bg1"/>
                </a:solidFill>
              </a:rPr>
              <a:t>ADEQUAÇÃO </a:t>
            </a:r>
            <a:endParaRPr lang="pt-BR" sz="2500" b="1" dirty="0">
              <a:solidFill>
                <a:schemeClr val="bg1"/>
              </a:solidFill>
            </a:endParaRPr>
          </a:p>
        </p:txBody>
      </p:sp>
      <p:sp>
        <p:nvSpPr>
          <p:cNvPr id="23" name="Seta para baixo 22"/>
          <p:cNvSpPr/>
          <p:nvPr/>
        </p:nvSpPr>
        <p:spPr>
          <a:xfrm>
            <a:off x="9073617" y="3063376"/>
            <a:ext cx="246229" cy="497103"/>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Seta para baixo 23"/>
          <p:cNvSpPr/>
          <p:nvPr/>
        </p:nvSpPr>
        <p:spPr>
          <a:xfrm>
            <a:off x="9073617" y="4752722"/>
            <a:ext cx="246229" cy="497103"/>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98488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50"/>
                                        <p:tgtEl>
                                          <p:spTgt spid="15"/>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childTnLst>
                                </p:cTn>
                              </p:par>
                            </p:childTnLst>
                          </p:cTn>
                        </p:par>
                        <p:par>
                          <p:cTn id="21" fill="hold">
                            <p:stCondLst>
                              <p:cond delay="3250"/>
                            </p:stCondLst>
                            <p:childTnLst>
                              <p:par>
                                <p:cTn id="22" presetID="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par>
                          <p:cTn id="26" fill="hold">
                            <p:stCondLst>
                              <p:cond delay="375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50"/>
                                        <p:tgtEl>
                                          <p:spTgt spid="11"/>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750"/>
                                        <p:tgtEl>
                                          <p:spTgt spid="23"/>
                                        </p:tgtEl>
                                      </p:cBhvr>
                                    </p:animEffect>
                                  </p:childTnLst>
                                </p:cTn>
                              </p:par>
                            </p:childTnLst>
                          </p:cTn>
                        </p:par>
                        <p:par>
                          <p:cTn id="34" fill="hold">
                            <p:stCondLst>
                              <p:cond delay="5250"/>
                            </p:stCondLst>
                            <p:childTnLst>
                              <p:par>
                                <p:cTn id="35" presetID="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575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750"/>
                                        <p:tgtEl>
                                          <p:spTgt spid="21"/>
                                        </p:tgtEl>
                                      </p:cBhvr>
                                    </p:animEffect>
                                  </p:childTnLst>
                                </p:cTn>
                              </p:par>
                            </p:childTnLst>
                          </p:cTn>
                        </p:par>
                        <p:par>
                          <p:cTn id="43" fill="hold">
                            <p:stCondLst>
                              <p:cond delay="6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750"/>
                                        <p:tgtEl>
                                          <p:spTgt spid="24"/>
                                        </p:tgtEl>
                                      </p:cBhvr>
                                    </p:animEffect>
                                  </p:childTnLst>
                                </p:cTn>
                              </p:par>
                            </p:childTnLst>
                          </p:cTn>
                        </p:par>
                        <p:par>
                          <p:cTn id="47" fill="hold">
                            <p:stCondLst>
                              <p:cond delay="7250"/>
                            </p:stCondLst>
                            <p:childTnLst>
                              <p:par>
                                <p:cTn id="48" presetID="2" presetClass="entr" presetSubtype="8"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0-#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775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1" grpId="0"/>
      <p:bldP spid="21" grpId="0"/>
      <p:bldP spid="37" grpId="0"/>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0" y="306320"/>
            <a:ext cx="12191999" cy="584775"/>
          </a:xfrm>
          <a:prstGeom prst="rect">
            <a:avLst/>
          </a:prstGeom>
          <a:noFill/>
        </p:spPr>
        <p:txBody>
          <a:bodyPr wrap="square" rtlCol="0">
            <a:spAutoFit/>
          </a:bodyPr>
          <a:lstStyle/>
          <a:p>
            <a:pPr algn="ctr"/>
            <a:r>
              <a:rPr lang="pt-BR" sz="3200" b="1" dirty="0" smtClean="0">
                <a:solidFill>
                  <a:schemeClr val="bg1"/>
                </a:solidFill>
                <a:effectLst>
                  <a:outerShdw blurRad="38100" dist="38100" dir="2700000" algn="tl">
                    <a:srgbClr val="000000">
                      <a:alpha val="43137"/>
                    </a:srgbClr>
                  </a:outerShdw>
                </a:effectLst>
              </a:rPr>
              <a:t>PRINCÍPIOS DA ADMINISTRAÇÃO PÚBLICA</a:t>
            </a:r>
            <a:endParaRPr lang="pt-BR" sz="3200" b="1" dirty="0">
              <a:solidFill>
                <a:schemeClr val="bg1"/>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947" y="4449555"/>
            <a:ext cx="13013947" cy="6858000"/>
          </a:xfrm>
          <a:prstGeom prst="rect">
            <a:avLst/>
          </a:prstGeom>
        </p:spPr>
      </p:pic>
      <p:sp>
        <p:nvSpPr>
          <p:cNvPr id="6" name="Espaço Reservado para Conteúdo 2"/>
          <p:cNvSpPr txBox="1">
            <a:spLocks/>
          </p:cNvSpPr>
          <p:nvPr/>
        </p:nvSpPr>
        <p:spPr>
          <a:xfrm>
            <a:off x="777043" y="3119633"/>
            <a:ext cx="8194595" cy="4578331"/>
          </a:xfrm>
          <a:prstGeom prst="rect">
            <a:avLst/>
          </a:prstGeom>
          <a:noFill/>
        </p:spPr>
        <p:txBody>
          <a:bodyPr>
            <a:noAutofit/>
          </a:bodyPr>
          <a:lstStyle/>
          <a:p>
            <a:pPr marL="457200" indent="-457200" algn="just">
              <a:buFont typeface="Wingdings" pitchFamily="2" charset="2"/>
              <a:buChar char="§"/>
            </a:pPr>
            <a:r>
              <a:rPr lang="pt-BR" sz="3600" b="1" dirty="0" smtClean="0">
                <a:solidFill>
                  <a:srgbClr val="FF0000"/>
                </a:solidFill>
              </a:rPr>
              <a:t>L</a:t>
            </a:r>
            <a:r>
              <a:rPr lang="pt-BR" sz="3600" b="1" dirty="0" smtClean="0">
                <a:solidFill>
                  <a:srgbClr val="002060"/>
                </a:solidFill>
              </a:rPr>
              <a:t>egalidade</a:t>
            </a:r>
            <a:endParaRPr lang="pt-BR" sz="3600" b="1" dirty="0">
              <a:solidFill>
                <a:srgbClr val="002060"/>
              </a:solidFill>
            </a:endParaRPr>
          </a:p>
          <a:p>
            <a:pPr marL="457200" indent="-457200" algn="just">
              <a:buFont typeface="Wingdings" pitchFamily="2" charset="2"/>
              <a:buChar char="§"/>
            </a:pPr>
            <a:r>
              <a:rPr lang="pt-BR" sz="3600" b="1" dirty="0" smtClean="0">
                <a:solidFill>
                  <a:srgbClr val="FF0000"/>
                </a:solidFill>
              </a:rPr>
              <a:t>I</a:t>
            </a:r>
            <a:r>
              <a:rPr lang="pt-BR" sz="3600" b="1" dirty="0" smtClean="0">
                <a:solidFill>
                  <a:srgbClr val="002060"/>
                </a:solidFill>
              </a:rPr>
              <a:t>mpessoalidade</a:t>
            </a:r>
            <a:endParaRPr lang="pt-BR" sz="3600" b="1" dirty="0">
              <a:solidFill>
                <a:srgbClr val="002060"/>
              </a:solidFill>
            </a:endParaRPr>
          </a:p>
          <a:p>
            <a:pPr marL="457200" indent="-457200" algn="just">
              <a:buFont typeface="Wingdings" pitchFamily="2" charset="2"/>
              <a:buChar char="§"/>
            </a:pPr>
            <a:r>
              <a:rPr lang="pt-BR" sz="3600" b="1" dirty="0" smtClean="0">
                <a:solidFill>
                  <a:srgbClr val="FF0000"/>
                </a:solidFill>
              </a:rPr>
              <a:t>M</a:t>
            </a:r>
            <a:r>
              <a:rPr lang="pt-BR" sz="3600" b="1" dirty="0" smtClean="0">
                <a:solidFill>
                  <a:srgbClr val="002060"/>
                </a:solidFill>
              </a:rPr>
              <a:t>oralidade</a:t>
            </a:r>
            <a:endParaRPr lang="pt-BR" sz="3600" b="1" dirty="0">
              <a:solidFill>
                <a:srgbClr val="002060"/>
              </a:solidFill>
            </a:endParaRPr>
          </a:p>
          <a:p>
            <a:pPr marL="457200" indent="-457200" algn="just">
              <a:buFont typeface="Wingdings" pitchFamily="2" charset="2"/>
              <a:buChar char="§"/>
            </a:pPr>
            <a:r>
              <a:rPr lang="pt-BR" sz="3600" b="1" dirty="0" smtClean="0">
                <a:solidFill>
                  <a:srgbClr val="FF0000"/>
                </a:solidFill>
              </a:rPr>
              <a:t>P</a:t>
            </a:r>
            <a:r>
              <a:rPr lang="pt-BR" sz="3600" b="1" dirty="0" smtClean="0">
                <a:solidFill>
                  <a:srgbClr val="002060"/>
                </a:solidFill>
              </a:rPr>
              <a:t>ublicidade</a:t>
            </a:r>
            <a:endParaRPr lang="pt-BR" sz="3600" b="1" dirty="0">
              <a:solidFill>
                <a:srgbClr val="002060"/>
              </a:solidFill>
            </a:endParaRPr>
          </a:p>
          <a:p>
            <a:pPr marL="457200" indent="-457200" algn="just">
              <a:buFont typeface="Wingdings" pitchFamily="2" charset="2"/>
              <a:buChar char="§"/>
            </a:pPr>
            <a:r>
              <a:rPr lang="pt-BR" sz="3600" b="1" dirty="0" smtClean="0">
                <a:solidFill>
                  <a:srgbClr val="FF0000"/>
                </a:solidFill>
              </a:rPr>
              <a:t>E</a:t>
            </a:r>
            <a:r>
              <a:rPr lang="pt-BR" sz="3600" b="1" dirty="0" smtClean="0">
                <a:solidFill>
                  <a:srgbClr val="002060"/>
                </a:solidFill>
              </a:rPr>
              <a:t>ficiência</a:t>
            </a:r>
          </a:p>
        </p:txBody>
      </p:sp>
      <p:pic>
        <p:nvPicPr>
          <p:cNvPr id="9" name="Imagem 8"/>
          <p:cNvPicPr>
            <a:picLocks noChangeAspect="1"/>
          </p:cNvPicPr>
          <p:nvPr/>
        </p:nvPicPr>
        <p:blipFill>
          <a:blip r:embed="rId4" cstate="print"/>
          <a:stretch>
            <a:fillRect/>
          </a:stretch>
        </p:blipFill>
        <p:spPr>
          <a:xfrm>
            <a:off x="-2634660" y="1526036"/>
            <a:ext cx="9061339" cy="872688"/>
          </a:xfrm>
          <a:prstGeom prst="rect">
            <a:avLst/>
          </a:prstGeom>
        </p:spPr>
      </p:pic>
      <p:sp>
        <p:nvSpPr>
          <p:cNvPr id="10" name="Espaço Reservado para Conteúdo 2"/>
          <p:cNvSpPr txBox="1">
            <a:spLocks/>
          </p:cNvSpPr>
          <p:nvPr/>
        </p:nvSpPr>
        <p:spPr>
          <a:xfrm>
            <a:off x="569844" y="1689894"/>
            <a:ext cx="4985568" cy="734152"/>
          </a:xfrm>
          <a:prstGeom prst="rect">
            <a:avLst/>
          </a:prstGeom>
          <a:noFill/>
        </p:spPr>
        <p:txBody>
          <a:bodyPr>
            <a:noAutofit/>
          </a:bodyPr>
          <a:lstStyle/>
          <a:p>
            <a:pPr algn="ctr"/>
            <a:r>
              <a:rPr lang="pt-BR" sz="2800" b="1" dirty="0">
                <a:solidFill>
                  <a:schemeClr val="bg1"/>
                </a:solidFill>
              </a:rPr>
              <a:t>Art. 37 da Constituição </a:t>
            </a:r>
            <a:r>
              <a:rPr lang="pt-BR" sz="2800" b="1" dirty="0" smtClean="0">
                <a:solidFill>
                  <a:schemeClr val="bg1"/>
                </a:solidFill>
              </a:rPr>
              <a:t>Federal</a:t>
            </a:r>
            <a:endParaRPr lang="pt-BR" sz="2800" b="1" dirty="0" smtClean="0">
              <a:solidFill>
                <a:srgbClr val="002060"/>
              </a:solidFill>
            </a:endParaRPr>
          </a:p>
        </p:txBody>
      </p:sp>
      <p:pic>
        <p:nvPicPr>
          <p:cNvPr id="11" name="Picture 2" descr="F:\PALESTRAS CGE\PALESTRAS_CGE_CLARA\CAFE_DA_MANHA\constituicaofeder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3653" y="2223610"/>
            <a:ext cx="3214501" cy="39213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77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750"/>
                                        <p:tgtEl>
                                          <p:spTgt spid="6"/>
                                        </p:tgtEl>
                                      </p:cBhvr>
                                    </p:animEffect>
                                  </p:childTnLst>
                                </p:cTn>
                              </p:par>
                            </p:childTnLst>
                          </p:cTn>
                        </p:par>
                        <p:par>
                          <p:cTn id="21" fill="hold">
                            <p:stCondLst>
                              <p:cond delay="325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stretch>
            <a:fillRect/>
          </a:stretch>
        </p:blipFill>
        <p:spPr>
          <a:xfrm>
            <a:off x="-2698280" y="591562"/>
            <a:ext cx="9061339" cy="872688"/>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947" y="4449555"/>
            <a:ext cx="13013947" cy="6858000"/>
          </a:xfrm>
          <a:prstGeom prst="rect">
            <a:avLst/>
          </a:prstGeom>
        </p:spPr>
      </p:pic>
      <p:sp>
        <p:nvSpPr>
          <p:cNvPr id="2" name="Título 1"/>
          <p:cNvSpPr>
            <a:spLocks noGrp="1"/>
          </p:cNvSpPr>
          <p:nvPr>
            <p:ph type="title"/>
          </p:nvPr>
        </p:nvSpPr>
        <p:spPr>
          <a:xfrm>
            <a:off x="-2041055" y="365125"/>
            <a:ext cx="10515600" cy="1325563"/>
          </a:xfrm>
        </p:spPr>
        <p:txBody>
          <a:bodyPr/>
          <a:lstStyle/>
          <a:p>
            <a:pPr algn="ctr"/>
            <a:r>
              <a:rPr lang="pt-BR" b="1" dirty="0" smtClean="0">
                <a:solidFill>
                  <a:schemeClr val="bg1"/>
                </a:solidFill>
              </a:rPr>
              <a:t>Fundamentação legal </a:t>
            </a:r>
            <a:endParaRPr lang="pt-BR" b="1" dirty="0">
              <a:solidFill>
                <a:schemeClr val="bg1"/>
              </a:solidFill>
            </a:endParaRPr>
          </a:p>
        </p:txBody>
      </p:sp>
      <p:sp>
        <p:nvSpPr>
          <p:cNvPr id="3" name="Espaço Reservado para Conteúdo 2"/>
          <p:cNvSpPr>
            <a:spLocks noGrp="1"/>
          </p:cNvSpPr>
          <p:nvPr>
            <p:ph idx="1"/>
          </p:nvPr>
        </p:nvSpPr>
        <p:spPr>
          <a:xfrm>
            <a:off x="838200" y="1877381"/>
            <a:ext cx="7143044" cy="4351338"/>
          </a:xfrm>
        </p:spPr>
        <p:txBody>
          <a:bodyPr>
            <a:normAutofit/>
          </a:bodyPr>
          <a:lstStyle/>
          <a:p>
            <a:r>
              <a:rPr lang="pt-BR" b="1" dirty="0" smtClean="0"/>
              <a:t>Constituição Federal de 1988</a:t>
            </a:r>
          </a:p>
          <a:p>
            <a:pPr>
              <a:buNone/>
            </a:pPr>
            <a:r>
              <a:rPr lang="pt-BR" dirty="0" smtClean="0"/>
              <a:t>   </a:t>
            </a:r>
          </a:p>
          <a:p>
            <a:pPr>
              <a:buNone/>
            </a:pPr>
            <a:r>
              <a:rPr lang="pt-BR" dirty="0" smtClean="0"/>
              <a:t>- Maior relevância ao controle, compreendido como Princípio Constitucional.</a:t>
            </a:r>
          </a:p>
          <a:p>
            <a:pPr>
              <a:buNone/>
            </a:pPr>
            <a:endParaRPr lang="pt-BR" dirty="0"/>
          </a:p>
          <a:p>
            <a:pPr>
              <a:buNone/>
            </a:pPr>
            <a:r>
              <a:rPr lang="pt-BR" dirty="0" smtClean="0"/>
              <a:t>- Reforçou a necessidade do controle (Art.70) e determina as instâncias em que o controle será exercido (Art. 31)</a:t>
            </a:r>
          </a:p>
        </p:txBody>
      </p:sp>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6658" y="180622"/>
            <a:ext cx="2277081" cy="6858000"/>
          </a:xfrm>
          <a:prstGeom prst="rect">
            <a:avLst/>
          </a:prstGeom>
        </p:spPr>
      </p:pic>
    </p:spTree>
    <p:extLst>
      <p:ext uri="{BB962C8B-B14F-4D97-AF65-F5344CB8AC3E}">
        <p14:creationId xmlns:p14="http://schemas.microsoft.com/office/powerpoint/2010/main" val="246509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750"/>
                                        <p:tgtEl>
                                          <p:spTgt spid="3">
                                            <p:txEl>
                                              <p:pRg st="0" end="0"/>
                                            </p:txEl>
                                          </p:spTgt>
                                        </p:tgtEl>
                                      </p:cBhvr>
                                    </p:animEffect>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750"/>
                                        <p:tgtEl>
                                          <p:spTgt spid="3">
                                            <p:txEl>
                                              <p:pRg st="1" end="1"/>
                                            </p:txEl>
                                          </p:spTgt>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750"/>
                                        <p:tgtEl>
                                          <p:spTgt spid="3">
                                            <p:txEl>
                                              <p:pRg st="2" end="2"/>
                                            </p:txEl>
                                          </p:spTgt>
                                        </p:tgtEl>
                                      </p:cBhvr>
                                    </p:animEffect>
                                  </p:childTnLst>
                                </p:cTn>
                              </p:par>
                            </p:childTnLst>
                          </p:cTn>
                        </p:par>
                        <p:par>
                          <p:cTn id="29" fill="hold">
                            <p:stCondLst>
                              <p:cond delay="4750"/>
                            </p:stCondLst>
                            <p:childTnLst>
                              <p:par>
                                <p:cTn id="30" presetID="10"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750"/>
                                        <p:tgtEl>
                                          <p:spTgt spid="3">
                                            <p:txEl>
                                              <p:pRg st="4" end="4"/>
                                            </p:txEl>
                                          </p:spTgt>
                                        </p:tgtEl>
                                      </p:cBhvr>
                                    </p:animEffect>
                                  </p:childTnLst>
                                </p:cTn>
                              </p:par>
                            </p:childTnLst>
                          </p:cTn>
                        </p:par>
                        <p:par>
                          <p:cTn id="33" fill="hold">
                            <p:stCondLst>
                              <p:cond delay="5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947" y="4449555"/>
            <a:ext cx="13013947" cy="6858000"/>
          </a:xfrm>
          <a:prstGeom prst="rect">
            <a:avLst/>
          </a:prstGeom>
        </p:spPr>
      </p:pic>
      <p:pic>
        <p:nvPicPr>
          <p:cNvPr id="4" name="Imagem 3"/>
          <p:cNvPicPr>
            <a:picLocks noChangeAspect="1"/>
          </p:cNvPicPr>
          <p:nvPr/>
        </p:nvPicPr>
        <p:blipFill>
          <a:blip r:embed="rId3" cstate="print"/>
          <a:stretch>
            <a:fillRect/>
          </a:stretch>
        </p:blipFill>
        <p:spPr>
          <a:xfrm>
            <a:off x="-2292544" y="605009"/>
            <a:ext cx="9061339" cy="872688"/>
          </a:xfrm>
          <a:prstGeom prst="rect">
            <a:avLst/>
          </a:prstGeom>
        </p:spPr>
      </p:pic>
      <p:sp>
        <p:nvSpPr>
          <p:cNvPr id="2" name="Título 1"/>
          <p:cNvSpPr>
            <a:spLocks noGrp="1"/>
          </p:cNvSpPr>
          <p:nvPr>
            <p:ph type="title"/>
          </p:nvPr>
        </p:nvSpPr>
        <p:spPr>
          <a:xfrm>
            <a:off x="-1667256" y="365125"/>
            <a:ext cx="10515600" cy="1325563"/>
          </a:xfrm>
        </p:spPr>
        <p:txBody>
          <a:bodyPr/>
          <a:lstStyle/>
          <a:p>
            <a:pPr algn="ctr"/>
            <a:r>
              <a:rPr lang="pt-BR" b="1" dirty="0" smtClean="0">
                <a:solidFill>
                  <a:schemeClr val="bg1"/>
                </a:solidFill>
              </a:rPr>
              <a:t>Instâncias do Controle</a:t>
            </a:r>
            <a:endParaRPr lang="pt-BR" b="1" dirty="0">
              <a:solidFill>
                <a:schemeClr val="bg1"/>
              </a:solidFill>
            </a:endParaRPr>
          </a:p>
        </p:txBody>
      </p:sp>
      <p:sp>
        <p:nvSpPr>
          <p:cNvPr id="3" name="Espaço Reservado para Conteúdo 2"/>
          <p:cNvSpPr>
            <a:spLocks noGrp="1"/>
          </p:cNvSpPr>
          <p:nvPr>
            <p:ph idx="1"/>
          </p:nvPr>
        </p:nvSpPr>
        <p:spPr/>
        <p:txBody>
          <a:bodyPr>
            <a:normAutofit/>
          </a:bodyPr>
          <a:lstStyle/>
          <a:p>
            <a:pPr algn="just"/>
            <a:r>
              <a:rPr lang="pt-BR" sz="3200" b="1" dirty="0" smtClean="0"/>
              <a:t>Controle Interno ou Institucional</a:t>
            </a:r>
            <a:r>
              <a:rPr lang="pt-BR" dirty="0" smtClean="0"/>
              <a:t>: exercido no âmbito do próprio ente controlado, com o intuito de orientação e prevenção, a fim de identificar e evitar a ocorrência de possíveis problemas, controlando suas causas;</a:t>
            </a:r>
          </a:p>
          <a:p>
            <a:pPr algn="just"/>
            <a:r>
              <a:rPr lang="pt-BR" dirty="0" smtClean="0"/>
              <a:t> </a:t>
            </a:r>
            <a:r>
              <a:rPr lang="pt-BR" sz="3200" b="1" dirty="0" smtClean="0"/>
              <a:t>Controle Externo</a:t>
            </a:r>
            <a:r>
              <a:rPr lang="pt-BR" dirty="0" smtClean="0"/>
              <a:t>: exercido em uma instância situada fora do âmbito do ente fiscalizado, buscando maior grau de independência e efetividade em suas ações (Poder Legislativo com o auxílio dos tribunais de Contas);</a:t>
            </a:r>
          </a:p>
          <a:p>
            <a:pPr algn="just"/>
            <a:r>
              <a:rPr lang="pt-BR" sz="3200" b="1" dirty="0" smtClean="0"/>
              <a:t>Controle Social</a:t>
            </a:r>
            <a:r>
              <a:rPr lang="pt-BR" dirty="0" smtClean="0"/>
              <a:t>: exercido pela sociedade.</a:t>
            </a:r>
          </a:p>
          <a:p>
            <a:pPr algn="r">
              <a:buNone/>
            </a:pPr>
            <a:r>
              <a:rPr lang="pt-BR" sz="1800" dirty="0" smtClean="0"/>
              <a:t>FONTE: PETER &amp; MACHADO (2014) </a:t>
            </a:r>
          </a:p>
        </p:txBody>
      </p:sp>
    </p:spTree>
    <p:extLst>
      <p:ext uri="{BB962C8B-B14F-4D97-AF65-F5344CB8AC3E}">
        <p14:creationId xmlns:p14="http://schemas.microsoft.com/office/powerpoint/2010/main" val="28681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750"/>
                                        <p:tgtEl>
                                          <p:spTgt spid="3">
                                            <p:txEl>
                                              <p:pRg st="0" end="0"/>
                                            </p:txEl>
                                          </p:spTgt>
                                        </p:tgtEl>
                                      </p:cBhvr>
                                    </p:animEffect>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750"/>
                                        <p:tgtEl>
                                          <p:spTgt spid="3">
                                            <p:txEl>
                                              <p:pRg st="1" end="1"/>
                                            </p:txEl>
                                          </p:spTgt>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750"/>
                                        <p:tgtEl>
                                          <p:spTgt spid="3">
                                            <p:txEl>
                                              <p:pRg st="2" end="2"/>
                                            </p:txEl>
                                          </p:spTgt>
                                        </p:tgtEl>
                                      </p:cBhvr>
                                    </p:animEffect>
                                  </p:childTnLst>
                                </p:cTn>
                              </p:par>
                            </p:childTnLst>
                          </p:cTn>
                        </p:par>
                        <p:par>
                          <p:cTn id="29" fill="hold">
                            <p:stCondLst>
                              <p:cond delay="4750"/>
                            </p:stCondLst>
                            <p:childTnLst>
                              <p:par>
                                <p:cTn id="30" presetID="10"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947" y="4449555"/>
            <a:ext cx="13013947" cy="6858000"/>
          </a:xfrm>
          <a:prstGeom prst="rect">
            <a:avLst/>
          </a:prstGeom>
        </p:spPr>
      </p:pic>
      <p:pic>
        <p:nvPicPr>
          <p:cNvPr id="8" name="Imagem 7"/>
          <p:cNvPicPr>
            <a:picLocks noChangeAspect="1"/>
          </p:cNvPicPr>
          <p:nvPr/>
        </p:nvPicPr>
        <p:blipFill>
          <a:blip r:embed="rId3" cstate="print"/>
          <a:stretch>
            <a:fillRect/>
          </a:stretch>
        </p:blipFill>
        <p:spPr>
          <a:xfrm>
            <a:off x="-3615295" y="555777"/>
            <a:ext cx="10162616" cy="978750"/>
          </a:xfrm>
          <a:prstGeom prst="rect">
            <a:avLst/>
          </a:prstGeom>
        </p:spPr>
      </p:pic>
      <p:sp>
        <p:nvSpPr>
          <p:cNvPr id="9" name="Título 3"/>
          <p:cNvSpPr txBox="1">
            <a:spLocks/>
          </p:cNvSpPr>
          <p:nvPr/>
        </p:nvSpPr>
        <p:spPr>
          <a:xfrm>
            <a:off x="637338" y="426910"/>
            <a:ext cx="106878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solidFill>
                  <a:schemeClr val="bg1"/>
                </a:solidFill>
              </a:rPr>
              <a:t>CONTROLE SOCIAL</a:t>
            </a:r>
            <a:endParaRPr lang="pt-BR" b="1" dirty="0">
              <a:solidFill>
                <a:schemeClr val="bg1"/>
              </a:solidFill>
            </a:endParaRPr>
          </a:p>
        </p:txBody>
      </p:sp>
      <p:sp>
        <p:nvSpPr>
          <p:cNvPr id="10" name="Espaço Reservado para Conteúdo 2"/>
          <p:cNvSpPr txBox="1">
            <a:spLocks/>
          </p:cNvSpPr>
          <p:nvPr/>
        </p:nvSpPr>
        <p:spPr>
          <a:xfrm>
            <a:off x="665913" y="2295330"/>
            <a:ext cx="5604258" cy="37042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i="1" dirty="0" smtClean="0"/>
              <a:t>É </a:t>
            </a:r>
            <a:r>
              <a:rPr lang="pt-BR" i="1" dirty="0"/>
              <a:t>a participação contínua do cidadão no âmbito das políticas públicas, fiscalizando e monitorando as ações realizadas pelos agentes públicos na Administração. </a:t>
            </a:r>
            <a:endParaRPr lang="pt-BR" dirty="0"/>
          </a:p>
          <a:p>
            <a:pPr marL="0" indent="0">
              <a:buNone/>
            </a:pPr>
            <a:r>
              <a:rPr lang="pt-BR" i="1" dirty="0"/>
              <a:t/>
            </a:r>
            <a:br>
              <a:rPr lang="pt-BR" i="1" dirty="0"/>
            </a:br>
            <a:r>
              <a:rPr lang="pt-BR" i="1" dirty="0" smtClean="0"/>
              <a:t>É </a:t>
            </a:r>
            <a:r>
              <a:rPr lang="pt-BR" i="1" dirty="0"/>
              <a:t>um direito garantido pela CF/88, permitindo que o cidadão fiscalize a aplicação dos recursos públicos. </a:t>
            </a:r>
            <a:endParaRPr lang="pt-BR" dirty="0"/>
          </a:p>
        </p:txBody>
      </p:sp>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8245" y="482893"/>
            <a:ext cx="6050226" cy="6050226"/>
          </a:xfrm>
          <a:prstGeom prst="rect">
            <a:avLst/>
          </a:prstGeom>
        </p:spPr>
      </p:pic>
      <p:sp>
        <p:nvSpPr>
          <p:cNvPr id="12" name="Título 3"/>
          <p:cNvSpPr txBox="1">
            <a:spLocks/>
          </p:cNvSpPr>
          <p:nvPr/>
        </p:nvSpPr>
        <p:spPr>
          <a:xfrm>
            <a:off x="7778995" y="2399187"/>
            <a:ext cx="2641103" cy="23233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b="1" dirty="0" smtClean="0">
                <a:solidFill>
                  <a:schemeClr val="accent1">
                    <a:lumMod val="50000"/>
                  </a:schemeClr>
                </a:solidFill>
              </a:rPr>
              <a:t>Fique de olho!</a:t>
            </a:r>
          </a:p>
          <a:p>
            <a:pPr algn="ctr"/>
            <a:r>
              <a:rPr lang="pt-BR" sz="2800" b="1" dirty="0" smtClean="0">
                <a:solidFill>
                  <a:schemeClr val="accent1">
                    <a:lumMod val="50000"/>
                  </a:schemeClr>
                </a:solidFill>
              </a:rPr>
              <a:t/>
            </a:r>
            <a:br>
              <a:rPr lang="pt-BR" sz="2800" b="1" dirty="0" smtClean="0">
                <a:solidFill>
                  <a:schemeClr val="accent1">
                    <a:lumMod val="50000"/>
                  </a:schemeClr>
                </a:solidFill>
              </a:rPr>
            </a:br>
            <a:r>
              <a:rPr lang="pt-BR" sz="2800" b="1" dirty="0" smtClean="0">
                <a:solidFill>
                  <a:schemeClr val="accent1">
                    <a:lumMod val="50000"/>
                  </a:schemeClr>
                </a:solidFill>
              </a:rPr>
              <a:t>O Controle Social é o instrumento mais eficaz da democracia</a:t>
            </a:r>
            <a:endParaRPr lang="pt-BR" sz="2800"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750"/>
                                        <p:tgtEl>
                                          <p:spTgt spid="10"/>
                                        </p:tgtEl>
                                      </p:cBhvr>
                                    </p:animEffect>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8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4832</TotalTime>
  <Words>1414</Words>
  <Application>Microsoft Office PowerPoint</Application>
  <PresentationFormat>Personalizar</PresentationFormat>
  <Paragraphs>222</Paragraphs>
  <Slides>28</Slides>
  <Notes>0</Notes>
  <HiddenSlides>0</HiddenSlides>
  <MMClips>0</MMClips>
  <ScaleCrop>false</ScaleCrop>
  <HeadingPairs>
    <vt:vector size="4" baseType="variant">
      <vt:variant>
        <vt:lpstr>Tema</vt:lpstr>
      </vt:variant>
      <vt:variant>
        <vt:i4>6</vt:i4>
      </vt:variant>
      <vt:variant>
        <vt:lpstr>Títulos de slides</vt:lpstr>
      </vt:variant>
      <vt:variant>
        <vt:i4>28</vt:i4>
      </vt:variant>
    </vt:vector>
  </HeadingPairs>
  <TitlesOfParts>
    <vt:vector size="34" baseType="lpstr">
      <vt:lpstr>Tema do Office</vt:lpstr>
      <vt:lpstr>1_Tema do Office</vt:lpstr>
      <vt:lpstr>2_Tema do Office</vt:lpstr>
      <vt:lpstr>4_Tema do Office</vt:lpstr>
      <vt:lpstr>8_Tema do Office</vt:lpstr>
      <vt:lpstr>3_Tema do Office</vt:lpstr>
      <vt:lpstr>Apresentação do PowerPoint</vt:lpstr>
      <vt:lpstr>CORRUPÇÃO NO MUNDO</vt:lpstr>
      <vt:lpstr>GESTÃO PÚBLICA </vt:lpstr>
      <vt:lpstr>Apresentação do PowerPoint</vt:lpstr>
      <vt:lpstr>Apresentação do PowerPoint</vt:lpstr>
      <vt:lpstr>Apresentação do PowerPoint</vt:lpstr>
      <vt:lpstr>Fundamentação legal </vt:lpstr>
      <vt:lpstr>Instâncias do Controle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Controle social </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Cqueiroz</dc:creator>
  <cp:lastModifiedBy>Thiago Mendonça</cp:lastModifiedBy>
  <cp:revision>211</cp:revision>
  <dcterms:created xsi:type="dcterms:W3CDTF">2015-07-28T15:51:24Z</dcterms:created>
  <dcterms:modified xsi:type="dcterms:W3CDTF">2019-05-24T12:09:58Z</dcterms:modified>
</cp:coreProperties>
</file>